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30"/>
  </p:notesMasterIdLst>
  <p:sldIdLst>
    <p:sldId id="487" r:id="rId3"/>
    <p:sldId id="503" r:id="rId4"/>
    <p:sldId id="407" r:id="rId5"/>
    <p:sldId id="475" r:id="rId6"/>
    <p:sldId id="510" r:id="rId7"/>
    <p:sldId id="479" r:id="rId8"/>
    <p:sldId id="480" r:id="rId9"/>
    <p:sldId id="481" r:id="rId10"/>
    <p:sldId id="483" r:id="rId11"/>
    <p:sldId id="484" r:id="rId12"/>
    <p:sldId id="488" r:id="rId13"/>
    <p:sldId id="489" r:id="rId14"/>
    <p:sldId id="490" r:id="rId15"/>
    <p:sldId id="491" r:id="rId16"/>
    <p:sldId id="492" r:id="rId17"/>
    <p:sldId id="493" r:id="rId18"/>
    <p:sldId id="494" r:id="rId19"/>
    <p:sldId id="495" r:id="rId20"/>
    <p:sldId id="496" r:id="rId21"/>
    <p:sldId id="497" r:id="rId22"/>
    <p:sldId id="498" r:id="rId23"/>
    <p:sldId id="499" r:id="rId24"/>
    <p:sldId id="500" r:id="rId25"/>
    <p:sldId id="501" r:id="rId26"/>
    <p:sldId id="508" r:id="rId27"/>
    <p:sldId id="502" r:id="rId28"/>
    <p:sldId id="48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65"/>
    <p:restoredTop sz="94694"/>
  </p:normalViewPr>
  <p:slideViewPr>
    <p:cSldViewPr snapToGrid="0" snapToObjects="1">
      <p:cViewPr varScale="1">
        <p:scale>
          <a:sx n="121" d="100"/>
          <a:sy n="121" d="100"/>
        </p:scale>
        <p:origin x="92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jpg>
</file>

<file path=ppt/media/image20.png>
</file>

<file path=ppt/media/image24.png>
</file>

<file path=ppt/media/image25.tiff>
</file>

<file path=ppt/media/image26.tiff>
</file>

<file path=ppt/media/image27.tiff>
</file>

<file path=ppt/media/image28.tiff>
</file>

<file path=ppt/media/image29.tiff>
</file>

<file path=ppt/media/image30.tiff>
</file>

<file path=ppt/media/image31.tiff>
</file>

<file path=ppt/media/image32.tiff>
</file>

<file path=ppt/media/image33.tiff>
</file>

<file path=ppt/media/image34.tiff>
</file>

<file path=ppt/media/image35.png>
</file>

<file path=ppt/media/image36.png>
</file>

<file path=ppt/media/image4.png>
</file>

<file path=ppt/media/image48.png>
</file>

<file path=ppt/media/image49.png>
</file>

<file path=ppt/media/image5.png>
</file>

<file path=ppt/media/image51.png>
</file>

<file path=ppt/media/image53.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F4C836-458D-7049-9AAC-D805B190D85D}" type="datetimeFigureOut">
              <a:rPr lang="en-US" smtClean="0"/>
              <a:t>1/30/25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6DE4C8-0267-7C42-83B9-C11BDD048B5A}" type="slidenum">
              <a:rPr lang="en-US" smtClean="0"/>
              <a:t>‹#›</a:t>
            </a:fld>
            <a:endParaRPr lang="en-US"/>
          </a:p>
        </p:txBody>
      </p:sp>
    </p:spTree>
    <p:extLst>
      <p:ext uri="{BB962C8B-B14F-4D97-AF65-F5344CB8AC3E}">
        <p14:creationId xmlns:p14="http://schemas.microsoft.com/office/powerpoint/2010/main" val="4208541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6DE4C8-0267-7C42-83B9-C11BDD048B5A}" type="slidenum">
              <a:rPr lang="en-US" smtClean="0"/>
              <a:t>27</a:t>
            </a:fld>
            <a:endParaRPr lang="en-US"/>
          </a:p>
        </p:txBody>
      </p:sp>
    </p:spTree>
    <p:extLst>
      <p:ext uri="{BB962C8B-B14F-4D97-AF65-F5344CB8AC3E}">
        <p14:creationId xmlns:p14="http://schemas.microsoft.com/office/powerpoint/2010/main" val="34483925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39C15-9287-E043-9FD4-7468840319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A24917-D326-744A-A056-D2260FE424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299F09E-95D2-4A47-8AA2-D60469CA3B35}"/>
              </a:ext>
            </a:extLst>
          </p:cNvPr>
          <p:cNvSpPr>
            <a:spLocks noGrp="1"/>
          </p:cNvSpPr>
          <p:nvPr>
            <p:ph type="dt" sz="half" idx="10"/>
          </p:nvPr>
        </p:nvSpPr>
        <p:spPr/>
        <p:txBody>
          <a:bodyPr/>
          <a:lstStyle/>
          <a:p>
            <a:fld id="{032C4C84-B1BE-194D-AE8C-7238765069F2}" type="datetimeFigureOut">
              <a:rPr lang="en-US" smtClean="0"/>
              <a:t>1/30/25</a:t>
            </a:fld>
            <a:endParaRPr lang="en-US"/>
          </a:p>
        </p:txBody>
      </p:sp>
      <p:sp>
        <p:nvSpPr>
          <p:cNvPr id="5" name="Footer Placeholder 4">
            <a:extLst>
              <a:ext uri="{FF2B5EF4-FFF2-40B4-BE49-F238E27FC236}">
                <a16:creationId xmlns:a16="http://schemas.microsoft.com/office/drawing/2014/main" id="{54C72ACC-929A-9C42-A97C-55970EC006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B5CD27-8533-084B-96CC-9BD0F9EF2FF2}"/>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1483187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1F595-19F9-5749-88F9-CA49437745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95FA91-F6C1-6940-9BC2-7BED3CA6702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A318B4-304C-D945-AC39-3C07AE5AB574}"/>
              </a:ext>
            </a:extLst>
          </p:cNvPr>
          <p:cNvSpPr>
            <a:spLocks noGrp="1"/>
          </p:cNvSpPr>
          <p:nvPr>
            <p:ph type="dt" sz="half" idx="10"/>
          </p:nvPr>
        </p:nvSpPr>
        <p:spPr/>
        <p:txBody>
          <a:bodyPr/>
          <a:lstStyle/>
          <a:p>
            <a:fld id="{032C4C84-B1BE-194D-AE8C-7238765069F2}" type="datetimeFigureOut">
              <a:rPr lang="en-US" smtClean="0"/>
              <a:t>1/30/25</a:t>
            </a:fld>
            <a:endParaRPr lang="en-US"/>
          </a:p>
        </p:txBody>
      </p:sp>
      <p:sp>
        <p:nvSpPr>
          <p:cNvPr id="5" name="Footer Placeholder 4">
            <a:extLst>
              <a:ext uri="{FF2B5EF4-FFF2-40B4-BE49-F238E27FC236}">
                <a16:creationId xmlns:a16="http://schemas.microsoft.com/office/drawing/2014/main" id="{4AB3B9D7-F0AB-FD43-A387-89D7EFF0E8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92BFD8-F0E3-BE47-9AAB-4C7B963965B7}"/>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1349401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0FB094-D3D9-2E4E-9C53-AF38F818A52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E77605-B471-384E-A632-81E746515BD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800DDD-D873-6F4F-990B-2FB0218EA01B}"/>
              </a:ext>
            </a:extLst>
          </p:cNvPr>
          <p:cNvSpPr>
            <a:spLocks noGrp="1"/>
          </p:cNvSpPr>
          <p:nvPr>
            <p:ph type="dt" sz="half" idx="10"/>
          </p:nvPr>
        </p:nvSpPr>
        <p:spPr/>
        <p:txBody>
          <a:bodyPr/>
          <a:lstStyle/>
          <a:p>
            <a:fld id="{032C4C84-B1BE-194D-AE8C-7238765069F2}" type="datetimeFigureOut">
              <a:rPr lang="en-US" smtClean="0"/>
              <a:t>1/30/25</a:t>
            </a:fld>
            <a:endParaRPr lang="en-US"/>
          </a:p>
        </p:txBody>
      </p:sp>
      <p:sp>
        <p:nvSpPr>
          <p:cNvPr id="5" name="Footer Placeholder 4">
            <a:extLst>
              <a:ext uri="{FF2B5EF4-FFF2-40B4-BE49-F238E27FC236}">
                <a16:creationId xmlns:a16="http://schemas.microsoft.com/office/drawing/2014/main" id="{9171A7B0-30A6-2247-81DE-E1754DCDBD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0081C0-66E4-4D4C-8819-953F6752A673}"/>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40188261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D6F3A803-A045-354B-887A-01433CE46FC2}" type="datetime1">
              <a:rPr lang="en-US" smtClean="0"/>
              <a:t>1/30/25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40696328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09600" y="2160495"/>
            <a:ext cx="10972800" cy="396567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C5BD04BF-9DC2-6341-92B2-BD109A2EF3B1}" type="datetime1">
              <a:rPr lang="en-US" smtClean="0"/>
              <a:t>1/30/25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1423753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FB0FFBC7-3028-644D-986B-D9855CB74B38}" type="datetime1">
              <a:rPr lang="en-US" smtClean="0"/>
              <a:t>1/30/25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24885719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8501"/>
            <a:ext cx="5384800" cy="41576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968501"/>
            <a:ext cx="5384800" cy="41576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2C3B8AE4-01F5-CC42-9C62-61BC6528368B}" type="datetime1">
              <a:rPr lang="en-US" smtClean="0"/>
              <a:t>1/30/25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19860590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77E49314-4A78-2444-9569-44EB70168344}" type="datetime1">
              <a:rPr lang="en-US" smtClean="0"/>
              <a:t>1/30/25</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30730588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5BC22837-4683-B242-B000-BCEE30621787}" type="datetime1">
              <a:rPr lang="en-US" smtClean="0"/>
              <a:t>1/30/25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31827189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DCDAE926-7EF1-0B40-B57E-417D188A609C}" type="datetime1">
              <a:rPr lang="en-US" smtClean="0"/>
              <a:t>1/30/25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13284602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518D107B-B9C7-5B41-A168-55258AB95F52}" type="datetime1">
              <a:rPr lang="en-US" smtClean="0"/>
              <a:t>1/30/25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2480101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84269-8D04-384C-8F94-E0DF933D3A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0EB2A3-6F46-2B4F-A8B9-C2946821A4B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BBFEB2-3972-8446-9F34-1CA032387DC2}"/>
              </a:ext>
            </a:extLst>
          </p:cNvPr>
          <p:cNvSpPr>
            <a:spLocks noGrp="1"/>
          </p:cNvSpPr>
          <p:nvPr>
            <p:ph type="dt" sz="half" idx="10"/>
          </p:nvPr>
        </p:nvSpPr>
        <p:spPr/>
        <p:txBody>
          <a:bodyPr/>
          <a:lstStyle/>
          <a:p>
            <a:fld id="{032C4C84-B1BE-194D-AE8C-7238765069F2}" type="datetimeFigureOut">
              <a:rPr lang="en-US" smtClean="0"/>
              <a:t>1/30/25</a:t>
            </a:fld>
            <a:endParaRPr lang="en-US"/>
          </a:p>
        </p:txBody>
      </p:sp>
      <p:sp>
        <p:nvSpPr>
          <p:cNvPr id="5" name="Footer Placeholder 4">
            <a:extLst>
              <a:ext uri="{FF2B5EF4-FFF2-40B4-BE49-F238E27FC236}">
                <a16:creationId xmlns:a16="http://schemas.microsoft.com/office/drawing/2014/main" id="{4DC5C465-E90B-AC4D-9377-890DDCC358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E5A722-F849-7F44-B1B5-6B5D1E7B6F8D}"/>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2951994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3AD92D36-EE82-3142-B011-9831FB5E702F}" type="datetime1">
              <a:rPr lang="en-US" smtClean="0"/>
              <a:t>1/30/25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6496861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A8B33C1D-C2E2-1049-AA3F-CD6E91052752}" type="datetime1">
              <a:rPr lang="en-US" smtClean="0"/>
              <a:t>1/30/25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17980112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2791AD68-B60C-4542-BDDD-2074DE6DE828}" type="datetime1">
              <a:rPr lang="en-US" smtClean="0"/>
              <a:t>1/30/25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2084497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7A97A-BD81-A74A-B57C-8739880EA6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4DDCDF-B190-BF4D-89D5-EF06D2584E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5E81EAF-174E-854C-B327-C99F6F542C0A}"/>
              </a:ext>
            </a:extLst>
          </p:cNvPr>
          <p:cNvSpPr>
            <a:spLocks noGrp="1"/>
          </p:cNvSpPr>
          <p:nvPr>
            <p:ph type="dt" sz="half" idx="10"/>
          </p:nvPr>
        </p:nvSpPr>
        <p:spPr/>
        <p:txBody>
          <a:bodyPr/>
          <a:lstStyle/>
          <a:p>
            <a:fld id="{032C4C84-B1BE-194D-AE8C-7238765069F2}" type="datetimeFigureOut">
              <a:rPr lang="en-US" smtClean="0"/>
              <a:t>1/30/25</a:t>
            </a:fld>
            <a:endParaRPr lang="en-US"/>
          </a:p>
        </p:txBody>
      </p:sp>
      <p:sp>
        <p:nvSpPr>
          <p:cNvPr id="5" name="Footer Placeholder 4">
            <a:extLst>
              <a:ext uri="{FF2B5EF4-FFF2-40B4-BE49-F238E27FC236}">
                <a16:creationId xmlns:a16="http://schemas.microsoft.com/office/drawing/2014/main" id="{26A9679F-2666-6F43-91FA-06E38B4D82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5E7869-840B-2243-9291-057064C0DE82}"/>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35210318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B3C57-4AFA-2A4F-A830-80507F2A94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7705D8-6FF5-B944-90DE-B3AE0497852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71ACD44-89EA-F049-828E-9D73CB98D69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1AF4460-D1F5-D649-A77C-7A397FC14024}"/>
              </a:ext>
            </a:extLst>
          </p:cNvPr>
          <p:cNvSpPr>
            <a:spLocks noGrp="1"/>
          </p:cNvSpPr>
          <p:nvPr>
            <p:ph type="dt" sz="half" idx="10"/>
          </p:nvPr>
        </p:nvSpPr>
        <p:spPr/>
        <p:txBody>
          <a:bodyPr/>
          <a:lstStyle/>
          <a:p>
            <a:fld id="{032C4C84-B1BE-194D-AE8C-7238765069F2}" type="datetimeFigureOut">
              <a:rPr lang="en-US" smtClean="0"/>
              <a:t>1/30/25</a:t>
            </a:fld>
            <a:endParaRPr lang="en-US"/>
          </a:p>
        </p:txBody>
      </p:sp>
      <p:sp>
        <p:nvSpPr>
          <p:cNvPr id="6" name="Footer Placeholder 5">
            <a:extLst>
              <a:ext uri="{FF2B5EF4-FFF2-40B4-BE49-F238E27FC236}">
                <a16:creationId xmlns:a16="http://schemas.microsoft.com/office/drawing/2014/main" id="{0B0B74A0-0BF3-924D-95C4-AC5F909850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590FA6-C4E1-5E42-ABF2-F998A63580F5}"/>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3683242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150DD-1B49-5045-9B34-BEFDBFFDA7C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3D21206-9B31-0042-AD08-5ABD239946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7AC760F-525C-8747-A9F8-31DBDB37456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7C3AEF6-215B-8C41-92A0-228CA947A8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313A34E-C0AB-B14B-A445-4D2AE3527E1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354316-92E2-1F4E-A350-EA49EE0A839E}"/>
              </a:ext>
            </a:extLst>
          </p:cNvPr>
          <p:cNvSpPr>
            <a:spLocks noGrp="1"/>
          </p:cNvSpPr>
          <p:nvPr>
            <p:ph type="dt" sz="half" idx="10"/>
          </p:nvPr>
        </p:nvSpPr>
        <p:spPr/>
        <p:txBody>
          <a:bodyPr/>
          <a:lstStyle/>
          <a:p>
            <a:fld id="{032C4C84-B1BE-194D-AE8C-7238765069F2}" type="datetimeFigureOut">
              <a:rPr lang="en-US" smtClean="0"/>
              <a:t>1/30/25</a:t>
            </a:fld>
            <a:endParaRPr lang="en-US"/>
          </a:p>
        </p:txBody>
      </p:sp>
      <p:sp>
        <p:nvSpPr>
          <p:cNvPr id="8" name="Footer Placeholder 7">
            <a:extLst>
              <a:ext uri="{FF2B5EF4-FFF2-40B4-BE49-F238E27FC236}">
                <a16:creationId xmlns:a16="http://schemas.microsoft.com/office/drawing/2014/main" id="{5A2C0A59-4637-3E4C-9D3C-8CFA478298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EFCE099-43BE-0D46-B519-0C505E52061F}"/>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3226120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F4FCA-1A61-D043-8F17-B4D7B6C410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5532D5-BCDF-F24B-9384-DD3A73110922}"/>
              </a:ext>
            </a:extLst>
          </p:cNvPr>
          <p:cNvSpPr>
            <a:spLocks noGrp="1"/>
          </p:cNvSpPr>
          <p:nvPr>
            <p:ph type="dt" sz="half" idx="10"/>
          </p:nvPr>
        </p:nvSpPr>
        <p:spPr/>
        <p:txBody>
          <a:bodyPr/>
          <a:lstStyle/>
          <a:p>
            <a:fld id="{032C4C84-B1BE-194D-AE8C-7238765069F2}" type="datetimeFigureOut">
              <a:rPr lang="en-US" smtClean="0"/>
              <a:t>1/30/25</a:t>
            </a:fld>
            <a:endParaRPr lang="en-US"/>
          </a:p>
        </p:txBody>
      </p:sp>
      <p:sp>
        <p:nvSpPr>
          <p:cNvPr id="4" name="Footer Placeholder 3">
            <a:extLst>
              <a:ext uri="{FF2B5EF4-FFF2-40B4-BE49-F238E27FC236}">
                <a16:creationId xmlns:a16="http://schemas.microsoft.com/office/drawing/2014/main" id="{EAC78059-C740-714F-881F-292C67E032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7734A54-62FB-D446-B393-28DFA1A92AA7}"/>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2576674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6F3605-B714-4E4B-8F4B-361EC52C708B}"/>
              </a:ext>
            </a:extLst>
          </p:cNvPr>
          <p:cNvSpPr>
            <a:spLocks noGrp="1"/>
          </p:cNvSpPr>
          <p:nvPr>
            <p:ph type="dt" sz="half" idx="10"/>
          </p:nvPr>
        </p:nvSpPr>
        <p:spPr/>
        <p:txBody>
          <a:bodyPr/>
          <a:lstStyle/>
          <a:p>
            <a:fld id="{032C4C84-B1BE-194D-AE8C-7238765069F2}" type="datetimeFigureOut">
              <a:rPr lang="en-US" smtClean="0"/>
              <a:t>1/30/25</a:t>
            </a:fld>
            <a:endParaRPr lang="en-US"/>
          </a:p>
        </p:txBody>
      </p:sp>
      <p:sp>
        <p:nvSpPr>
          <p:cNvPr id="3" name="Footer Placeholder 2">
            <a:extLst>
              <a:ext uri="{FF2B5EF4-FFF2-40B4-BE49-F238E27FC236}">
                <a16:creationId xmlns:a16="http://schemas.microsoft.com/office/drawing/2014/main" id="{1C6B2C85-CF07-B345-BED6-AE92489956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9CB935-4160-CD4E-A1F9-C3DC47FB39B3}"/>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388782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06B6E-2286-3B45-8284-0170917FA0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4288AA-9224-5E45-8D27-E3586FD502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0270B1-5D05-7F49-913C-583210AC25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77D2994-9A73-C84C-9FB0-3ED0BB98FBD4}"/>
              </a:ext>
            </a:extLst>
          </p:cNvPr>
          <p:cNvSpPr>
            <a:spLocks noGrp="1"/>
          </p:cNvSpPr>
          <p:nvPr>
            <p:ph type="dt" sz="half" idx="10"/>
          </p:nvPr>
        </p:nvSpPr>
        <p:spPr/>
        <p:txBody>
          <a:bodyPr/>
          <a:lstStyle/>
          <a:p>
            <a:fld id="{032C4C84-B1BE-194D-AE8C-7238765069F2}" type="datetimeFigureOut">
              <a:rPr lang="en-US" smtClean="0"/>
              <a:t>1/30/25</a:t>
            </a:fld>
            <a:endParaRPr lang="en-US"/>
          </a:p>
        </p:txBody>
      </p:sp>
      <p:sp>
        <p:nvSpPr>
          <p:cNvPr id="6" name="Footer Placeholder 5">
            <a:extLst>
              <a:ext uri="{FF2B5EF4-FFF2-40B4-BE49-F238E27FC236}">
                <a16:creationId xmlns:a16="http://schemas.microsoft.com/office/drawing/2014/main" id="{312349A8-99B9-9D4C-A748-FEAC38DA29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BE7D0F-2663-1041-9139-E17E8FB53BC8}"/>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4095807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E15A7-386D-FB4B-9B2F-7F873A086E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D053BEA-DC56-7846-A2B4-A249297EBB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689CAE4-CE90-1D43-BEE6-8A15DFD8DF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CC46F4C-D311-6C4D-BC3F-1AE7FFF7DDCE}"/>
              </a:ext>
            </a:extLst>
          </p:cNvPr>
          <p:cNvSpPr>
            <a:spLocks noGrp="1"/>
          </p:cNvSpPr>
          <p:nvPr>
            <p:ph type="dt" sz="half" idx="10"/>
          </p:nvPr>
        </p:nvSpPr>
        <p:spPr/>
        <p:txBody>
          <a:bodyPr/>
          <a:lstStyle/>
          <a:p>
            <a:fld id="{032C4C84-B1BE-194D-AE8C-7238765069F2}" type="datetimeFigureOut">
              <a:rPr lang="en-US" smtClean="0"/>
              <a:t>1/30/25</a:t>
            </a:fld>
            <a:endParaRPr lang="en-US"/>
          </a:p>
        </p:txBody>
      </p:sp>
      <p:sp>
        <p:nvSpPr>
          <p:cNvPr id="6" name="Footer Placeholder 5">
            <a:extLst>
              <a:ext uri="{FF2B5EF4-FFF2-40B4-BE49-F238E27FC236}">
                <a16:creationId xmlns:a16="http://schemas.microsoft.com/office/drawing/2014/main" id="{5F853A56-0B02-644B-8527-95B145A39F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6C37E0-06D4-A148-A1BC-27EF8E4D2C29}"/>
              </a:ext>
            </a:extLst>
          </p:cNvPr>
          <p:cNvSpPr>
            <a:spLocks noGrp="1"/>
          </p:cNvSpPr>
          <p:nvPr>
            <p:ph type="sldNum" sz="quarter" idx="12"/>
          </p:nvPr>
        </p:nvSpPr>
        <p:spPr/>
        <p:txBody>
          <a:bodyPr/>
          <a:lstStyle/>
          <a:p>
            <a:fld id="{F5C6706D-7703-7241-8DAD-CC5450B4125A}" type="slidenum">
              <a:rPr lang="en-US" smtClean="0"/>
              <a:t>‹#›</a:t>
            </a:fld>
            <a:endParaRPr lang="en-US"/>
          </a:p>
        </p:txBody>
      </p:sp>
    </p:spTree>
    <p:extLst>
      <p:ext uri="{BB962C8B-B14F-4D97-AF65-F5344CB8AC3E}">
        <p14:creationId xmlns:p14="http://schemas.microsoft.com/office/powerpoint/2010/main" val="2932605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23318E-A22D-4E4B-9C8A-9C5E909E19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B1E7527-7532-CA4A-B4F5-C6CDC0D97C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8D6149-825C-EE4B-97FD-E18B3BD2D8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2C4C84-B1BE-194D-AE8C-7238765069F2}" type="datetimeFigureOut">
              <a:rPr lang="en-US" smtClean="0"/>
              <a:t>1/30/25</a:t>
            </a:fld>
            <a:endParaRPr lang="en-US"/>
          </a:p>
        </p:txBody>
      </p:sp>
      <p:sp>
        <p:nvSpPr>
          <p:cNvPr id="5" name="Footer Placeholder 4">
            <a:extLst>
              <a:ext uri="{FF2B5EF4-FFF2-40B4-BE49-F238E27FC236}">
                <a16:creationId xmlns:a16="http://schemas.microsoft.com/office/drawing/2014/main" id="{2F18B61F-1063-994C-A16E-0163ED008B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C595A1B-1FED-3F40-880C-B2B48FE83B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C6706D-7703-7241-8DAD-CC5450B4125A}" type="slidenum">
              <a:rPr lang="en-US" smtClean="0"/>
              <a:t>‹#›</a:t>
            </a:fld>
            <a:endParaRPr lang="en-US"/>
          </a:p>
        </p:txBody>
      </p:sp>
    </p:spTree>
    <p:extLst>
      <p:ext uri="{BB962C8B-B14F-4D97-AF65-F5344CB8AC3E}">
        <p14:creationId xmlns:p14="http://schemas.microsoft.com/office/powerpoint/2010/main" val="3745597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4"/>
            <a:ext cx="10972800" cy="106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1"/>
            <a:ext cx="10972800" cy="3103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3EE08B4B-7256-494F-A90D-3891BD685F4A}" type="datetime1">
              <a:rPr lang="en-US" smtClean="0"/>
              <a:t>1/30/25</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3" name="Picture 2"/>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457200"/>
          </a:xfrm>
          <a:prstGeom prst="rect">
            <a:avLst/>
          </a:prstGeom>
        </p:spPr>
      </p:pic>
    </p:spTree>
    <p:extLst>
      <p:ext uri="{BB962C8B-B14F-4D97-AF65-F5344CB8AC3E}">
        <p14:creationId xmlns:p14="http://schemas.microsoft.com/office/powerpoint/2010/main" val="42285755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457200" rtl="0" eaLnBrk="1" fontAlgn="base" hangingPunct="1">
        <a:spcBef>
          <a:spcPct val="0"/>
        </a:spcBef>
        <a:spcAft>
          <a:spcPct val="0"/>
        </a:spcAft>
        <a:defRPr sz="3200" b="1" kern="1200">
          <a:solidFill>
            <a:schemeClr val="tx1"/>
          </a:solidFill>
          <a:latin typeface="Arial"/>
          <a:ea typeface="ＭＳ Ｐゴシック" charset="0"/>
          <a:cs typeface="Arial"/>
        </a:defRPr>
      </a:lvl1pPr>
      <a:lvl2pPr algn="ctr" defTabSz="457200" rtl="0" eaLnBrk="1" fontAlgn="base" hangingPunct="1">
        <a:spcBef>
          <a:spcPct val="0"/>
        </a:spcBef>
        <a:spcAft>
          <a:spcPct val="0"/>
        </a:spcAft>
        <a:defRPr sz="3200" b="1">
          <a:solidFill>
            <a:schemeClr val="tx1"/>
          </a:solidFill>
          <a:latin typeface="Arial" charset="0"/>
          <a:ea typeface="ＭＳ Ｐゴシック" charset="0"/>
        </a:defRPr>
      </a:lvl2pPr>
      <a:lvl3pPr algn="ctr" defTabSz="457200" rtl="0" eaLnBrk="1" fontAlgn="base" hangingPunct="1">
        <a:spcBef>
          <a:spcPct val="0"/>
        </a:spcBef>
        <a:spcAft>
          <a:spcPct val="0"/>
        </a:spcAft>
        <a:defRPr sz="3200" b="1">
          <a:solidFill>
            <a:schemeClr val="tx1"/>
          </a:solidFill>
          <a:latin typeface="Arial" charset="0"/>
          <a:ea typeface="ＭＳ Ｐゴシック" charset="0"/>
        </a:defRPr>
      </a:lvl3pPr>
      <a:lvl4pPr algn="ctr" defTabSz="457200" rtl="0" eaLnBrk="1" fontAlgn="base" hangingPunct="1">
        <a:spcBef>
          <a:spcPct val="0"/>
        </a:spcBef>
        <a:spcAft>
          <a:spcPct val="0"/>
        </a:spcAft>
        <a:defRPr sz="3200" b="1">
          <a:solidFill>
            <a:schemeClr val="tx1"/>
          </a:solidFill>
          <a:latin typeface="Arial" charset="0"/>
          <a:ea typeface="ＭＳ Ｐゴシック" charset="0"/>
        </a:defRPr>
      </a:lvl4pPr>
      <a:lvl5pPr algn="ctr" defTabSz="457200" rtl="0" eaLnBrk="1" fontAlgn="base" hangingPunct="1">
        <a:spcBef>
          <a:spcPct val="0"/>
        </a:spcBef>
        <a:spcAft>
          <a:spcPct val="0"/>
        </a:spcAft>
        <a:defRPr sz="3200" b="1">
          <a:solidFill>
            <a:schemeClr val="tx1"/>
          </a:solidFill>
          <a:latin typeface="Arial" charset="0"/>
          <a:ea typeface="ＭＳ Ｐゴシック" charset="0"/>
        </a:defRPr>
      </a:lvl5pPr>
      <a:lvl6pPr marL="457200" algn="ctr" defTabSz="457200" rtl="0" eaLnBrk="1" fontAlgn="base" hangingPunct="1">
        <a:spcBef>
          <a:spcPct val="0"/>
        </a:spcBef>
        <a:spcAft>
          <a:spcPct val="0"/>
        </a:spcAft>
        <a:defRPr sz="3200" b="1">
          <a:solidFill>
            <a:schemeClr val="tx1"/>
          </a:solidFill>
          <a:latin typeface="Arial" charset="0"/>
          <a:ea typeface="ＭＳ Ｐゴシック" charset="0"/>
        </a:defRPr>
      </a:lvl6pPr>
      <a:lvl7pPr marL="914400" algn="ctr" defTabSz="457200" rtl="0" eaLnBrk="1" fontAlgn="base" hangingPunct="1">
        <a:spcBef>
          <a:spcPct val="0"/>
        </a:spcBef>
        <a:spcAft>
          <a:spcPct val="0"/>
        </a:spcAft>
        <a:defRPr sz="3200" b="1">
          <a:solidFill>
            <a:schemeClr val="tx1"/>
          </a:solidFill>
          <a:latin typeface="Arial" charset="0"/>
          <a:ea typeface="ＭＳ Ｐゴシック" charset="0"/>
        </a:defRPr>
      </a:lvl7pPr>
      <a:lvl8pPr marL="1371600" algn="ctr" defTabSz="457200" rtl="0" eaLnBrk="1" fontAlgn="base" hangingPunct="1">
        <a:spcBef>
          <a:spcPct val="0"/>
        </a:spcBef>
        <a:spcAft>
          <a:spcPct val="0"/>
        </a:spcAft>
        <a:defRPr sz="3200" b="1">
          <a:solidFill>
            <a:schemeClr val="tx1"/>
          </a:solidFill>
          <a:latin typeface="Arial" charset="0"/>
          <a:ea typeface="ＭＳ Ｐゴシック" charset="0"/>
        </a:defRPr>
      </a:lvl8pPr>
      <a:lvl9pPr marL="1828800" algn="ctr" defTabSz="457200" rtl="0" eaLnBrk="1" fontAlgn="base" hangingPunct="1">
        <a:spcBef>
          <a:spcPct val="0"/>
        </a:spcBef>
        <a:spcAft>
          <a:spcPct val="0"/>
        </a:spcAft>
        <a:defRPr sz="3200" b="1">
          <a:solidFill>
            <a:schemeClr val="tx1"/>
          </a:solidFill>
          <a:latin typeface="Arial" charset="0"/>
          <a:ea typeface="ＭＳ Ｐゴシック" charset="0"/>
        </a:defRPr>
      </a:lvl9pPr>
    </p:titleStyle>
    <p:bodyStyle>
      <a:lvl1pPr marL="342900" indent="-34290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4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image" Target="NUL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48.png"/><Relationship Id="rId7" Type="http://schemas.openxmlformats.org/officeDocument/2006/relationships/image" Target="NULL"/><Relationship Id="rId2" Type="http://schemas.openxmlformats.org/officeDocument/2006/relationships/image" Target="../media/image28.tiff"/><Relationship Id="rId1" Type="http://schemas.openxmlformats.org/officeDocument/2006/relationships/slideLayout" Target="../slideLayouts/slideLayout13.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media/image49.png"/></Relationships>
</file>

<file path=ppt/slides/_rels/slide16.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image" Target="../media/image29.tiff"/><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13.xml"/><Relationship Id="rId4" Type="http://schemas.openxmlformats.org/officeDocument/2006/relationships/image" Target="../media/image31.tiff"/></Relationships>
</file>

<file path=ppt/slides/_rels/slide18.xml.rels><?xml version="1.0" encoding="UTF-8" standalone="yes"?>
<Relationships xmlns="http://schemas.openxmlformats.org/package/2006/relationships"><Relationship Id="rId3" Type="http://schemas.openxmlformats.org/officeDocument/2006/relationships/image" Target="../media/image32.tiff"/><Relationship Id="rId2" Type="http://schemas.openxmlformats.org/officeDocument/2006/relationships/image" Target="../media/image51.png"/><Relationship Id="rId1" Type="http://schemas.openxmlformats.org/officeDocument/2006/relationships/slideLayout" Target="../slideLayouts/slideLayout13.xml"/><Relationship Id="rId4" Type="http://schemas.openxmlformats.org/officeDocument/2006/relationships/image" Target="../media/image33.tiff"/></Relationships>
</file>

<file path=ppt/slides/_rels/slide19.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image" Target="../media/image34.tiff"/><Relationship Id="rId1" Type="http://schemas.openxmlformats.org/officeDocument/2006/relationships/slideLayout" Target="../slideLayouts/slideLayout13.xml"/><Relationship Id="rId4" Type="http://schemas.openxmlformats.org/officeDocument/2006/relationships/image" Target="NUL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NULL"/><Relationship Id="rId7" Type="http://schemas.openxmlformats.org/officeDocument/2006/relationships/image" Target="NULL"/><Relationship Id="rId2" Type="http://schemas.openxmlformats.org/officeDocument/2006/relationships/image" Target="../media/image33.tiff"/><Relationship Id="rId1" Type="http://schemas.openxmlformats.org/officeDocument/2006/relationships/slideLayout" Target="../slideLayouts/slideLayout13.xml"/><Relationship Id="rId6" Type="http://schemas.openxmlformats.org/officeDocument/2006/relationships/image" Target="NULL"/><Relationship Id="rId5" Type="http://schemas.openxmlformats.org/officeDocument/2006/relationships/image" Target="NULL"/><Relationship Id="rId4" Type="http://schemas.openxmlformats.org/officeDocument/2006/relationships/image" Target="NULL"/></Relationships>
</file>

<file path=ppt/slides/_rels/slide2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8" Type="http://schemas.openxmlformats.org/officeDocument/2006/relationships/image" Target="../media/image42.emf"/><Relationship Id="rId3" Type="http://schemas.openxmlformats.org/officeDocument/2006/relationships/image" Target="../media/image37.emf"/><Relationship Id="rId7" Type="http://schemas.openxmlformats.org/officeDocument/2006/relationships/image" Target="../media/image41.emf"/><Relationship Id="rId2" Type="http://schemas.openxmlformats.org/officeDocument/2006/relationships/image" Target="../media/image36.png"/><Relationship Id="rId1" Type="http://schemas.openxmlformats.org/officeDocument/2006/relationships/slideLayout" Target="../slideLayouts/slideLayout13.xml"/><Relationship Id="rId6" Type="http://schemas.openxmlformats.org/officeDocument/2006/relationships/image" Target="../media/image40.emf"/><Relationship Id="rId5" Type="http://schemas.openxmlformats.org/officeDocument/2006/relationships/image" Target="../media/image39.emf"/><Relationship Id="rId10" Type="http://schemas.openxmlformats.org/officeDocument/2006/relationships/image" Target="../media/image44.emf"/><Relationship Id="rId4" Type="http://schemas.openxmlformats.org/officeDocument/2006/relationships/image" Target="../media/image38.emf"/><Relationship Id="rId9" Type="http://schemas.openxmlformats.org/officeDocument/2006/relationships/image" Target="../media/image43.emf"/></Relationships>
</file>

<file path=ppt/slides/_rels/slide23.xml.rels><?xml version="1.0" encoding="UTF-8" standalone="yes"?>
<Relationships xmlns="http://schemas.openxmlformats.org/package/2006/relationships"><Relationship Id="rId8" Type="http://schemas.openxmlformats.org/officeDocument/2006/relationships/image" Target="../media/image48.emf"/><Relationship Id="rId3" Type="http://schemas.openxmlformats.org/officeDocument/2006/relationships/image" Target="../media/image44.emf"/><Relationship Id="rId7" Type="http://schemas.openxmlformats.org/officeDocument/2006/relationships/image" Target="../media/image12.emf"/><Relationship Id="rId2" Type="http://schemas.openxmlformats.org/officeDocument/2006/relationships/image" Target="../media/image43.emf"/><Relationship Id="rId1" Type="http://schemas.openxmlformats.org/officeDocument/2006/relationships/slideLayout" Target="../slideLayouts/slideLayout13.xml"/><Relationship Id="rId6" Type="http://schemas.openxmlformats.org/officeDocument/2006/relationships/image" Target="../media/image47.emf"/><Relationship Id="rId5" Type="http://schemas.openxmlformats.org/officeDocument/2006/relationships/image" Target="../media/image46.emf"/><Relationship Id="rId4" Type="http://schemas.openxmlformats.org/officeDocument/2006/relationships/image" Target="../media/image45.emf"/><Relationship Id="rId9" Type="http://schemas.openxmlformats.org/officeDocument/2006/relationships/image" Target="../media/image49.emf"/></Relationships>
</file>

<file path=ppt/slides/_rels/slide24.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8.emf"/><Relationship Id="rId1" Type="http://schemas.openxmlformats.org/officeDocument/2006/relationships/slideLayout" Target="../slideLayouts/slideLayout13.xml"/><Relationship Id="rId4" Type="http://schemas.openxmlformats.org/officeDocument/2006/relationships/image" Target="../media/image42.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6.png"/><Relationship Id="rId7" Type="http://schemas.openxmlformats.org/officeDocument/2006/relationships/image" Target="../media/image9.emf"/><Relationship Id="rId2" Type="http://schemas.openxmlformats.org/officeDocument/2006/relationships/image" Target="../media/image5.png"/><Relationship Id="rId1" Type="http://schemas.openxmlformats.org/officeDocument/2006/relationships/slideLayout" Target="../slideLayouts/slideLayout13.xml"/><Relationship Id="rId6" Type="http://schemas.openxmlformats.org/officeDocument/2006/relationships/image" Target="../media/image8.emf"/><Relationship Id="rId5" Type="http://schemas.openxmlformats.org/officeDocument/2006/relationships/image" Target="../media/image7.emf"/><Relationship Id="rId10" Type="http://schemas.openxmlformats.org/officeDocument/2006/relationships/image" Target="../media/image12.emf"/><Relationship Id="rId4" Type="http://schemas.openxmlformats.org/officeDocument/2006/relationships/image" Target="../media/image3.emf"/><Relationship Id="rId9" Type="http://schemas.openxmlformats.org/officeDocument/2006/relationships/image" Target="../media/image11.emf"/></Relationships>
</file>

<file path=ppt/slides/_rels/slide7.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11.emf"/><Relationship Id="rId7"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13.xml"/><Relationship Id="rId6" Type="http://schemas.openxmlformats.org/officeDocument/2006/relationships/image" Target="../media/image2.emf"/><Relationship Id="rId11" Type="http://schemas.openxmlformats.org/officeDocument/2006/relationships/image" Target="../media/image17.emf"/><Relationship Id="rId5" Type="http://schemas.openxmlformats.org/officeDocument/2006/relationships/image" Target="../media/image10.emf"/><Relationship Id="rId10" Type="http://schemas.openxmlformats.org/officeDocument/2006/relationships/image" Target="../media/image16.emf"/><Relationship Id="rId4" Type="http://schemas.openxmlformats.org/officeDocument/2006/relationships/image" Target="../media/image9.emf"/><Relationship Id="rId9" Type="http://schemas.openxmlformats.org/officeDocument/2006/relationships/image" Target="../media/image15.emf"/></Relationships>
</file>

<file path=ppt/slides/_rels/slide8.xml.rels><?xml version="1.0" encoding="UTF-8" standalone="yes"?>
<Relationships xmlns="http://schemas.openxmlformats.org/package/2006/relationships"><Relationship Id="rId8" Type="http://schemas.openxmlformats.org/officeDocument/2006/relationships/image" Target="../media/image22.emf"/><Relationship Id="rId3" Type="http://schemas.openxmlformats.org/officeDocument/2006/relationships/image" Target="../media/image18.emf"/><Relationship Id="rId7" Type="http://schemas.openxmlformats.org/officeDocument/2006/relationships/image" Target="../media/image21.emf"/><Relationship Id="rId2" Type="http://schemas.openxmlformats.org/officeDocument/2006/relationships/image" Target="../media/image16.emf"/><Relationship Id="rId1" Type="http://schemas.openxmlformats.org/officeDocument/2006/relationships/slideLayout" Target="../slideLayouts/slideLayout13.xml"/><Relationship Id="rId6" Type="http://schemas.openxmlformats.org/officeDocument/2006/relationships/image" Target="../media/image20.png"/><Relationship Id="rId5" Type="http://schemas.openxmlformats.org/officeDocument/2006/relationships/image" Target="../media/image19.emf"/><Relationship Id="rId4" Type="http://schemas.openxmlformats.org/officeDocument/2006/relationships/image" Target="../media/image12.emf"/><Relationship Id="rId9" Type="http://schemas.openxmlformats.org/officeDocument/2006/relationships/image" Target="../media/image23.emf"/></Relationships>
</file>

<file path=ppt/slides/_rels/slide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13.xml"/><Relationship Id="rId4" Type="http://schemas.openxmlformats.org/officeDocument/2006/relationships/image" Target="../media/image5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A1AB4-6496-0D46-9C3B-B71641B90165}"/>
              </a:ext>
            </a:extLst>
          </p:cNvPr>
          <p:cNvSpPr>
            <a:spLocks noGrp="1"/>
          </p:cNvSpPr>
          <p:nvPr>
            <p:ph type="ctrTitle"/>
          </p:nvPr>
        </p:nvSpPr>
        <p:spPr/>
        <p:txBody>
          <a:bodyPr/>
          <a:lstStyle/>
          <a:p>
            <a:r>
              <a:rPr lang="en-US" sz="4000" dirty="0"/>
              <a:t>Nuclear Fuel Performance</a:t>
            </a:r>
          </a:p>
        </p:txBody>
      </p:sp>
      <p:sp>
        <p:nvSpPr>
          <p:cNvPr id="3" name="Subtitle 2">
            <a:extLst>
              <a:ext uri="{FF2B5EF4-FFF2-40B4-BE49-F238E27FC236}">
                <a16:creationId xmlns:a16="http://schemas.microsoft.com/office/drawing/2014/main" id="{D4E102A4-1D26-9E41-904A-5C94FEB21AD8}"/>
              </a:ext>
            </a:extLst>
          </p:cNvPr>
          <p:cNvSpPr>
            <a:spLocks noGrp="1"/>
          </p:cNvSpPr>
          <p:nvPr>
            <p:ph type="subTitle" idx="1"/>
          </p:nvPr>
        </p:nvSpPr>
        <p:spPr/>
        <p:txBody>
          <a:bodyPr/>
          <a:lstStyle/>
          <a:p>
            <a:r>
              <a:rPr lang="en-US" dirty="0"/>
              <a:t>NE-533</a:t>
            </a:r>
          </a:p>
          <a:p>
            <a:r>
              <a:rPr lang="en-US" dirty="0"/>
              <a:t>Spring 2025</a:t>
            </a:r>
          </a:p>
        </p:txBody>
      </p:sp>
      <p:sp>
        <p:nvSpPr>
          <p:cNvPr id="4" name="Slide Number Placeholder 3">
            <a:extLst>
              <a:ext uri="{FF2B5EF4-FFF2-40B4-BE49-F238E27FC236}">
                <a16:creationId xmlns:a16="http://schemas.microsoft.com/office/drawing/2014/main" id="{8ED6DA87-5AA8-004F-861E-B1E0BAA302DE}"/>
              </a:ext>
            </a:extLst>
          </p:cNvPr>
          <p:cNvSpPr>
            <a:spLocks noGrp="1"/>
          </p:cNvSpPr>
          <p:nvPr>
            <p:ph type="sldNum" sz="quarter" idx="12"/>
          </p:nvPr>
        </p:nvSpPr>
        <p:spPr/>
        <p:txBody>
          <a:bodyPr/>
          <a:lstStyle/>
          <a:p>
            <a:pPr>
              <a:defRPr/>
            </a:pPr>
            <a:fld id="{01E82176-A547-F94B-AC51-D6E9C882CB88}" type="slidenum">
              <a:rPr lang="en-US" smtClean="0"/>
              <a:pPr>
                <a:defRPr/>
              </a:pPr>
              <a:t>1</a:t>
            </a:fld>
            <a:endParaRPr lang="en-US"/>
          </a:p>
        </p:txBody>
      </p:sp>
    </p:spTree>
    <p:extLst>
      <p:ext uri="{BB962C8B-B14F-4D97-AF65-F5344CB8AC3E}">
        <p14:creationId xmlns:p14="http://schemas.microsoft.com/office/powerpoint/2010/main" val="29623513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95E95-679B-3145-B2FD-90420B0200BA}"/>
              </a:ext>
            </a:extLst>
          </p:cNvPr>
          <p:cNvSpPr>
            <a:spLocks noGrp="1"/>
          </p:cNvSpPr>
          <p:nvPr>
            <p:ph type="title"/>
          </p:nvPr>
        </p:nvSpPr>
        <p:spPr/>
        <p:txBody>
          <a:bodyPr/>
          <a:lstStyle/>
          <a:p>
            <a:r>
              <a:rPr lang="en-US" dirty="0"/>
              <a:t>We’ve now solved this same problem assuming thin and thick-walled cylinders</a:t>
            </a:r>
          </a:p>
        </p:txBody>
      </p:sp>
      <p:sp>
        <p:nvSpPr>
          <p:cNvPr id="4" name="Slide Number Placeholder 3">
            <a:extLst>
              <a:ext uri="{FF2B5EF4-FFF2-40B4-BE49-F238E27FC236}">
                <a16:creationId xmlns:a16="http://schemas.microsoft.com/office/drawing/2014/main" id="{C91007A2-3B53-AB4F-9283-43268BB82264}"/>
              </a:ext>
            </a:extLst>
          </p:cNvPr>
          <p:cNvSpPr>
            <a:spLocks noGrp="1"/>
          </p:cNvSpPr>
          <p:nvPr>
            <p:ph type="sldNum" sz="quarter" idx="12"/>
          </p:nvPr>
        </p:nvSpPr>
        <p:spPr/>
        <p:txBody>
          <a:bodyPr/>
          <a:lstStyle/>
          <a:p>
            <a:pPr>
              <a:defRPr/>
            </a:pPr>
            <a:fld id="{3FF2C605-4958-CF43-AA48-80339EFDB0AF}" type="slidenum">
              <a:rPr lang="en-US" smtClean="0"/>
              <a:pPr>
                <a:defRPr/>
              </a:pPr>
              <a:t>10</a:t>
            </a:fld>
            <a:endParaRPr lang="en-US"/>
          </a:p>
        </p:txBody>
      </p:sp>
      <p:pic>
        <p:nvPicPr>
          <p:cNvPr id="3" name="Picture 2">
            <a:extLst>
              <a:ext uri="{FF2B5EF4-FFF2-40B4-BE49-F238E27FC236}">
                <a16:creationId xmlns:a16="http://schemas.microsoft.com/office/drawing/2014/main" id="{24F751D1-95E6-6EB9-BF83-A869E0BB6084}"/>
              </a:ext>
            </a:extLst>
          </p:cNvPr>
          <p:cNvPicPr>
            <a:picLocks noChangeAspect="1"/>
          </p:cNvPicPr>
          <p:nvPr/>
        </p:nvPicPr>
        <p:blipFill>
          <a:blip r:embed="rId2"/>
          <a:stretch>
            <a:fillRect/>
          </a:stretch>
        </p:blipFill>
        <p:spPr>
          <a:xfrm>
            <a:off x="2908300" y="1738313"/>
            <a:ext cx="6375400" cy="4800600"/>
          </a:xfrm>
          <a:prstGeom prst="rect">
            <a:avLst/>
          </a:prstGeom>
        </p:spPr>
      </p:pic>
    </p:spTree>
    <p:extLst>
      <p:ext uri="{BB962C8B-B14F-4D97-AF65-F5344CB8AC3E}">
        <p14:creationId xmlns:p14="http://schemas.microsoft.com/office/powerpoint/2010/main" val="582526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29CC1-34E4-A34F-8621-801D8886CE7C}"/>
              </a:ext>
            </a:extLst>
          </p:cNvPr>
          <p:cNvSpPr>
            <a:spLocks noGrp="1"/>
          </p:cNvSpPr>
          <p:nvPr>
            <p:ph type="title"/>
          </p:nvPr>
        </p:nvSpPr>
        <p:spPr>
          <a:xfrm>
            <a:off x="963084" y="1234721"/>
            <a:ext cx="10363200" cy="1362075"/>
          </a:xfrm>
        </p:spPr>
        <p:txBody>
          <a:bodyPr/>
          <a:lstStyle/>
          <a:p>
            <a:r>
              <a:rPr lang="en-US" dirty="0"/>
              <a:t>THERMO-Mechanics</a:t>
            </a:r>
          </a:p>
        </p:txBody>
      </p:sp>
      <p:sp>
        <p:nvSpPr>
          <p:cNvPr id="4" name="Slide Number Placeholder 3">
            <a:extLst>
              <a:ext uri="{FF2B5EF4-FFF2-40B4-BE49-F238E27FC236}">
                <a16:creationId xmlns:a16="http://schemas.microsoft.com/office/drawing/2014/main" id="{2BFF06B0-02C9-F34D-82A4-D2D5BBAF6842}"/>
              </a:ext>
            </a:extLst>
          </p:cNvPr>
          <p:cNvSpPr>
            <a:spLocks noGrp="1"/>
          </p:cNvSpPr>
          <p:nvPr>
            <p:ph type="sldNum" sz="quarter" idx="12"/>
          </p:nvPr>
        </p:nvSpPr>
        <p:spPr/>
        <p:txBody>
          <a:bodyPr/>
          <a:lstStyle/>
          <a:p>
            <a:pPr>
              <a:defRPr/>
            </a:pPr>
            <a:fld id="{0DA6BD0F-ABBC-C14D-BC96-77BE126A748B}" type="slidenum">
              <a:rPr lang="en-US" smtClean="0"/>
              <a:pPr>
                <a:defRPr/>
              </a:pPr>
              <a:t>11</a:t>
            </a:fld>
            <a:endParaRPr lang="en-US"/>
          </a:p>
        </p:txBody>
      </p:sp>
    </p:spTree>
    <p:extLst>
      <p:ext uri="{BB962C8B-B14F-4D97-AF65-F5344CB8AC3E}">
        <p14:creationId xmlns:p14="http://schemas.microsoft.com/office/powerpoint/2010/main" val="2348083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8A9D6-CA1E-9A47-A886-9C78602C1C81}"/>
              </a:ext>
            </a:extLst>
          </p:cNvPr>
          <p:cNvSpPr>
            <a:spLocks noGrp="1"/>
          </p:cNvSpPr>
          <p:nvPr>
            <p:ph type="title"/>
          </p:nvPr>
        </p:nvSpPr>
        <p:spPr/>
        <p:txBody>
          <a:bodyPr/>
          <a:lstStyle/>
          <a:p>
            <a:r>
              <a:rPr lang="en-US" dirty="0"/>
              <a:t>Thermal Expansion</a:t>
            </a:r>
          </a:p>
        </p:txBody>
      </p:sp>
      <p:sp>
        <p:nvSpPr>
          <p:cNvPr id="3" name="Content Placeholder 2">
            <a:extLst>
              <a:ext uri="{FF2B5EF4-FFF2-40B4-BE49-F238E27FC236}">
                <a16:creationId xmlns:a16="http://schemas.microsoft.com/office/drawing/2014/main" id="{C7124DB5-0F90-274B-8FBC-2C5D83AEFDA5}"/>
              </a:ext>
            </a:extLst>
          </p:cNvPr>
          <p:cNvSpPr>
            <a:spLocks noGrp="1"/>
          </p:cNvSpPr>
          <p:nvPr>
            <p:ph idx="1"/>
          </p:nvPr>
        </p:nvSpPr>
        <p:spPr>
          <a:xfrm>
            <a:off x="609600" y="2160495"/>
            <a:ext cx="6078876" cy="3965670"/>
          </a:xfrm>
        </p:spPr>
        <p:txBody>
          <a:bodyPr/>
          <a:lstStyle/>
          <a:p>
            <a:r>
              <a:rPr lang="en-US" dirty="0"/>
              <a:t>As the temperature increases, atoms have larger vibrations, causing the material to expand</a:t>
            </a:r>
          </a:p>
          <a:p>
            <a:r>
              <a:rPr lang="en-US" dirty="0"/>
              <a:t>This expansion doesn’t raise the energy of the material when unrestrained</a:t>
            </a:r>
          </a:p>
          <a:p>
            <a:r>
              <a:rPr lang="en-US" dirty="0"/>
              <a:t>This expansion can be treated as a strain, but as one that doesn’t cause stress</a:t>
            </a:r>
          </a:p>
          <a:p>
            <a:endParaRPr lang="en-US" dirty="0"/>
          </a:p>
          <a:p>
            <a:endParaRPr lang="en-US" dirty="0"/>
          </a:p>
        </p:txBody>
      </p:sp>
      <p:sp>
        <p:nvSpPr>
          <p:cNvPr id="4" name="Slide Number Placeholder 3">
            <a:extLst>
              <a:ext uri="{FF2B5EF4-FFF2-40B4-BE49-F238E27FC236}">
                <a16:creationId xmlns:a16="http://schemas.microsoft.com/office/drawing/2014/main" id="{A0AF943B-AECE-3B47-ADF1-ED61DCB034BB}"/>
              </a:ext>
            </a:extLst>
          </p:cNvPr>
          <p:cNvSpPr>
            <a:spLocks noGrp="1"/>
          </p:cNvSpPr>
          <p:nvPr>
            <p:ph type="sldNum" sz="quarter" idx="12"/>
          </p:nvPr>
        </p:nvSpPr>
        <p:spPr/>
        <p:txBody>
          <a:bodyPr/>
          <a:lstStyle/>
          <a:p>
            <a:pPr>
              <a:defRPr/>
            </a:pPr>
            <a:fld id="{3FF2C605-4958-CF43-AA48-80339EFDB0AF}" type="slidenum">
              <a:rPr lang="en-US" smtClean="0"/>
              <a:pPr>
                <a:defRPr/>
              </a:pPr>
              <a:t>12</a:t>
            </a:fld>
            <a:endParaRPr lang="en-US"/>
          </a:p>
        </p:txBody>
      </p:sp>
      <p:pic>
        <p:nvPicPr>
          <p:cNvPr id="5" name="Picture 4">
            <a:extLst>
              <a:ext uri="{FF2B5EF4-FFF2-40B4-BE49-F238E27FC236}">
                <a16:creationId xmlns:a16="http://schemas.microsoft.com/office/drawing/2014/main" id="{5389E203-C48D-B14E-8FE9-B002169C76FC}"/>
              </a:ext>
            </a:extLst>
          </p:cNvPr>
          <p:cNvPicPr>
            <a:picLocks noChangeAspect="1"/>
          </p:cNvPicPr>
          <p:nvPr/>
        </p:nvPicPr>
        <p:blipFill rotWithShape="1">
          <a:blip r:embed="rId2"/>
          <a:srcRect l="8292" r="10309"/>
          <a:stretch/>
        </p:blipFill>
        <p:spPr>
          <a:xfrm>
            <a:off x="6944139" y="2362141"/>
            <a:ext cx="4638261" cy="2760743"/>
          </a:xfrm>
          <a:prstGeom prst="rect">
            <a:avLst/>
          </a:prstGeom>
        </p:spPr>
      </p:pic>
    </p:spTree>
    <p:extLst>
      <p:ext uri="{BB962C8B-B14F-4D97-AF65-F5344CB8AC3E}">
        <p14:creationId xmlns:p14="http://schemas.microsoft.com/office/powerpoint/2010/main" val="56526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BE7EA-A462-B54E-A5AD-302C9EABCD0B}"/>
              </a:ext>
            </a:extLst>
          </p:cNvPr>
          <p:cNvSpPr>
            <a:spLocks noGrp="1"/>
          </p:cNvSpPr>
          <p:nvPr>
            <p:ph type="title"/>
          </p:nvPr>
        </p:nvSpPr>
        <p:spPr/>
        <p:txBody>
          <a:bodyPr/>
          <a:lstStyle/>
          <a:p>
            <a:r>
              <a:rPr lang="en-US" dirty="0"/>
              <a:t>Thermal Expansion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A1F1A4A-0EBC-0140-8607-37EB3E4A4499}"/>
                  </a:ext>
                </a:extLst>
              </p:cNvPr>
              <p:cNvSpPr>
                <a:spLocks noGrp="1"/>
              </p:cNvSpPr>
              <p:nvPr>
                <p:ph idx="1"/>
              </p:nvPr>
            </p:nvSpPr>
            <p:spPr>
              <a:xfrm>
                <a:off x="609600" y="2160495"/>
                <a:ext cx="6732104" cy="3965670"/>
              </a:xfrm>
            </p:spPr>
            <p:txBody>
              <a:bodyPr>
                <a:normAutofit fontScale="92500"/>
              </a:bodyPr>
              <a:lstStyle/>
              <a:p>
                <a:r>
                  <a:rPr lang="en-US" dirty="0"/>
                  <a:t>In isotropic materials, thermal expansion happens equally in all directions and is linear with temperature</a:t>
                </a:r>
              </a:p>
              <a:p>
                <a14:m>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𝜖</m:t>
                        </m:r>
                      </m:e>
                      <m:sub>
                        <m:r>
                          <a:rPr lang="en-US" b="0" i="1" smtClean="0">
                            <a:latin typeface="Cambria Math" panose="02040503050406030204" pitchFamily="18" charset="0"/>
                          </a:rPr>
                          <m:t>0</m:t>
                        </m:r>
                      </m:sub>
                    </m:sSub>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𝑇</m:t>
                        </m:r>
                        <m:r>
                          <a:rPr lang="en-US" b="0" i="1" smtClean="0">
                            <a:latin typeface="Cambria Math" panose="02040503050406030204" pitchFamily="18" charset="0"/>
                          </a:rPr>
                          <m:t> −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0</m:t>
                            </m:r>
                          </m:sub>
                        </m:sSub>
                      </m:e>
                    </m:d>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𝐼</m:t>
                    </m:r>
                  </m:oMath>
                </a14:m>
                <a:endParaRPr lang="en-US" b="0" dirty="0">
                  <a:ea typeface="Cambria Math" panose="02040503050406030204" pitchFamily="18" charset="0"/>
                </a:endParaRPr>
              </a:p>
              <a:p>
                <a:r>
                  <a:rPr lang="en-US" dirty="0"/>
                  <a:t>In this equation</a:t>
                </a:r>
              </a:p>
              <a:p>
                <a:pPr lvl="1"/>
                <a:r>
                  <a:rPr lang="en-US" dirty="0"/>
                  <a:t>T is the current temperature</a:t>
                </a:r>
              </a:p>
              <a:p>
                <a:pPr lvl="1"/>
                <a:r>
                  <a:rPr lang="en-US" dirty="0"/>
                  <a:t>T</a:t>
                </a:r>
                <a:r>
                  <a:rPr lang="en-US" baseline="-25000" dirty="0"/>
                  <a:t>0</a:t>
                </a:r>
                <a:r>
                  <a:rPr lang="en-US" dirty="0"/>
                  <a:t> is the temperature the original size was measured</a:t>
                </a:r>
              </a:p>
              <a:p>
                <a:pPr lvl="1"/>
                <a:r>
                  <a:rPr lang="el-GR" dirty="0"/>
                  <a:t>α </a:t>
                </a:r>
                <a:r>
                  <a:rPr lang="en-US" dirty="0"/>
                  <a:t>is the linear thermal expansion coefficient</a:t>
                </a:r>
              </a:p>
              <a:p>
                <a:pPr lvl="1"/>
                <a:r>
                  <a:rPr lang="en-US" dirty="0"/>
                  <a:t>I is the identity tensor</a:t>
                </a:r>
              </a:p>
              <a:p>
                <a:endParaRPr lang="en-US" dirty="0"/>
              </a:p>
              <a:p>
                <a:endParaRPr lang="en-US" dirty="0"/>
              </a:p>
            </p:txBody>
          </p:sp>
        </mc:Choice>
        <mc:Fallback xmlns="">
          <p:sp>
            <p:nvSpPr>
              <p:cNvPr id="3" name="Content Placeholder 2">
                <a:extLst>
                  <a:ext uri="{FF2B5EF4-FFF2-40B4-BE49-F238E27FC236}">
                    <a16:creationId xmlns:a16="http://schemas.microsoft.com/office/drawing/2014/main" id="{7A1F1A4A-0EBC-0140-8607-37EB3E4A4499}"/>
                  </a:ext>
                </a:extLst>
              </p:cNvPr>
              <p:cNvSpPr>
                <a:spLocks noGrp="1" noRot="1" noChangeAspect="1" noMove="1" noResize="1" noEditPoints="1" noAdjustHandles="1" noChangeArrowheads="1" noChangeShapeType="1" noTextEdit="1"/>
              </p:cNvSpPr>
              <p:nvPr>
                <p:ph idx="1"/>
              </p:nvPr>
            </p:nvSpPr>
            <p:spPr>
              <a:xfrm>
                <a:off x="609600" y="2160495"/>
                <a:ext cx="6732104" cy="3965670"/>
              </a:xfrm>
              <a:blipFill>
                <a:blip r:embed="rId2"/>
                <a:stretch>
                  <a:fillRect l="-1132" t="-639" r="-1509"/>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F8692B68-1069-6546-9FDC-039A09DCBEAE}"/>
              </a:ext>
            </a:extLst>
          </p:cNvPr>
          <p:cNvSpPr>
            <a:spLocks noGrp="1"/>
          </p:cNvSpPr>
          <p:nvPr>
            <p:ph type="sldNum" sz="quarter" idx="12"/>
          </p:nvPr>
        </p:nvSpPr>
        <p:spPr/>
        <p:txBody>
          <a:bodyPr/>
          <a:lstStyle/>
          <a:p>
            <a:pPr>
              <a:defRPr/>
            </a:pPr>
            <a:fld id="{3FF2C605-4958-CF43-AA48-80339EFDB0AF}" type="slidenum">
              <a:rPr lang="en-US" smtClean="0"/>
              <a:pPr>
                <a:defRPr/>
              </a:pPr>
              <a:t>13</a:t>
            </a:fld>
            <a:endParaRPr lang="en-US"/>
          </a:p>
        </p:txBody>
      </p:sp>
      <p:pic>
        <p:nvPicPr>
          <p:cNvPr id="5" name="Picture 4">
            <a:extLst>
              <a:ext uri="{FF2B5EF4-FFF2-40B4-BE49-F238E27FC236}">
                <a16:creationId xmlns:a16="http://schemas.microsoft.com/office/drawing/2014/main" id="{2B77824A-FADB-2548-8BBD-5F5A5B6494AF}"/>
              </a:ext>
            </a:extLst>
          </p:cNvPr>
          <p:cNvPicPr>
            <a:picLocks noChangeAspect="1"/>
          </p:cNvPicPr>
          <p:nvPr/>
        </p:nvPicPr>
        <p:blipFill>
          <a:blip r:embed="rId3"/>
          <a:stretch>
            <a:fillRect/>
          </a:stretch>
        </p:blipFill>
        <p:spPr>
          <a:xfrm>
            <a:off x="7652578" y="2496378"/>
            <a:ext cx="4299897" cy="2897257"/>
          </a:xfrm>
          <a:prstGeom prst="rect">
            <a:avLst/>
          </a:prstGeom>
        </p:spPr>
      </p:pic>
    </p:spTree>
    <p:extLst>
      <p:ext uri="{BB962C8B-B14F-4D97-AF65-F5344CB8AC3E}">
        <p14:creationId xmlns:p14="http://schemas.microsoft.com/office/powerpoint/2010/main" val="30162096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86BA0-C6E3-5040-AE1A-289C76CE3F97}"/>
              </a:ext>
            </a:extLst>
          </p:cNvPr>
          <p:cNvSpPr>
            <a:spLocks noGrp="1"/>
          </p:cNvSpPr>
          <p:nvPr>
            <p:ph type="title"/>
          </p:nvPr>
        </p:nvSpPr>
        <p:spPr/>
        <p:txBody>
          <a:bodyPr/>
          <a:lstStyle/>
          <a:p>
            <a:r>
              <a:rPr lang="en-US" dirty="0"/>
              <a:t>Thermal Expansion</a:t>
            </a:r>
          </a:p>
        </p:txBody>
      </p:sp>
      <p:sp>
        <p:nvSpPr>
          <p:cNvPr id="3" name="Content Placeholder 2">
            <a:extLst>
              <a:ext uri="{FF2B5EF4-FFF2-40B4-BE49-F238E27FC236}">
                <a16:creationId xmlns:a16="http://schemas.microsoft.com/office/drawing/2014/main" id="{DDD6C266-3A85-CE40-99AA-BDBFFC3967F7}"/>
              </a:ext>
            </a:extLst>
          </p:cNvPr>
          <p:cNvSpPr>
            <a:spLocks noGrp="1"/>
          </p:cNvSpPr>
          <p:nvPr>
            <p:ph idx="1"/>
          </p:nvPr>
        </p:nvSpPr>
        <p:spPr>
          <a:xfrm>
            <a:off x="609600" y="3028949"/>
            <a:ext cx="3975652" cy="3097215"/>
          </a:xfrm>
        </p:spPr>
        <p:txBody>
          <a:bodyPr/>
          <a:lstStyle/>
          <a:p>
            <a:r>
              <a:rPr lang="en-US" dirty="0"/>
              <a:t>Though thermal expansion doesn’t directly cause stress, it can still lead to thermal stress</a:t>
            </a:r>
          </a:p>
          <a:p>
            <a:endParaRPr lang="en-US" dirty="0"/>
          </a:p>
        </p:txBody>
      </p:sp>
      <p:sp>
        <p:nvSpPr>
          <p:cNvPr id="4" name="Slide Number Placeholder 3">
            <a:extLst>
              <a:ext uri="{FF2B5EF4-FFF2-40B4-BE49-F238E27FC236}">
                <a16:creationId xmlns:a16="http://schemas.microsoft.com/office/drawing/2014/main" id="{43ED0B08-D6C2-084B-88B6-C501F427D242}"/>
              </a:ext>
            </a:extLst>
          </p:cNvPr>
          <p:cNvSpPr>
            <a:spLocks noGrp="1"/>
          </p:cNvSpPr>
          <p:nvPr>
            <p:ph type="sldNum" sz="quarter" idx="12"/>
          </p:nvPr>
        </p:nvSpPr>
        <p:spPr/>
        <p:txBody>
          <a:bodyPr/>
          <a:lstStyle/>
          <a:p>
            <a:pPr>
              <a:defRPr/>
            </a:pPr>
            <a:fld id="{3FF2C605-4958-CF43-AA48-80339EFDB0AF}" type="slidenum">
              <a:rPr lang="en-US" smtClean="0"/>
              <a:pPr>
                <a:defRPr/>
              </a:pPr>
              <a:t>14</a:t>
            </a:fld>
            <a:endParaRPr lang="en-US"/>
          </a:p>
        </p:txBody>
      </p:sp>
      <p:pic>
        <p:nvPicPr>
          <p:cNvPr id="5" name="Picture 4">
            <a:extLst>
              <a:ext uri="{FF2B5EF4-FFF2-40B4-BE49-F238E27FC236}">
                <a16:creationId xmlns:a16="http://schemas.microsoft.com/office/drawing/2014/main" id="{56A6C336-1E16-044D-AFD2-E7C6ED494AF9}"/>
              </a:ext>
            </a:extLst>
          </p:cNvPr>
          <p:cNvPicPr>
            <a:picLocks noChangeAspect="1"/>
          </p:cNvPicPr>
          <p:nvPr/>
        </p:nvPicPr>
        <p:blipFill>
          <a:blip r:embed="rId2"/>
          <a:stretch>
            <a:fillRect/>
          </a:stretch>
        </p:blipFill>
        <p:spPr>
          <a:xfrm>
            <a:off x="5035826" y="2474276"/>
            <a:ext cx="6754298" cy="3338107"/>
          </a:xfrm>
          <a:prstGeom prst="rect">
            <a:avLst/>
          </a:prstGeom>
        </p:spPr>
      </p:pic>
    </p:spTree>
    <p:extLst>
      <p:ext uri="{BB962C8B-B14F-4D97-AF65-F5344CB8AC3E}">
        <p14:creationId xmlns:p14="http://schemas.microsoft.com/office/powerpoint/2010/main" val="366489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1A22-B066-4E41-A6E8-C9D7224C7A1E}"/>
              </a:ext>
            </a:extLst>
          </p:cNvPr>
          <p:cNvSpPr>
            <a:spLocks noGrp="1"/>
          </p:cNvSpPr>
          <p:nvPr>
            <p:ph type="title"/>
          </p:nvPr>
        </p:nvSpPr>
        <p:spPr/>
        <p:txBody>
          <a:bodyPr/>
          <a:lstStyle/>
          <a:p>
            <a:r>
              <a:rPr lang="en-US" dirty="0"/>
              <a:t>What is the stress in a thin constrained rod</a:t>
            </a:r>
            <a:br>
              <a:rPr lang="en-US" dirty="0"/>
            </a:br>
            <a:r>
              <a:rPr lang="en-US" dirty="0"/>
              <a:t>of length L when it is heated to </a:t>
            </a:r>
            <a:r>
              <a:rPr lang="el-GR" dirty="0"/>
              <a:t>Δ</a:t>
            </a:r>
            <a:r>
              <a:rPr lang="en-US" dirty="0"/>
              <a:t>T?</a:t>
            </a:r>
          </a:p>
        </p:txBody>
      </p:sp>
      <p:sp>
        <p:nvSpPr>
          <p:cNvPr id="3" name="Content Placeholder 2">
            <a:extLst>
              <a:ext uri="{FF2B5EF4-FFF2-40B4-BE49-F238E27FC236}">
                <a16:creationId xmlns:a16="http://schemas.microsoft.com/office/drawing/2014/main" id="{6D0AEB94-1AA6-DA4E-8C04-F0A0A390B6C8}"/>
              </a:ext>
            </a:extLst>
          </p:cNvPr>
          <p:cNvSpPr>
            <a:spLocks noGrp="1"/>
          </p:cNvSpPr>
          <p:nvPr>
            <p:ph idx="1"/>
          </p:nvPr>
        </p:nvSpPr>
        <p:spPr>
          <a:xfrm>
            <a:off x="609600" y="2160495"/>
            <a:ext cx="5618922" cy="3965670"/>
          </a:xfrm>
        </p:spPr>
        <p:txBody>
          <a:bodyPr/>
          <a:lstStyle/>
          <a:p>
            <a:r>
              <a:rPr lang="en-US" dirty="0"/>
              <a:t>The rod has a Young’s modulus of E and an expansion coefficient of </a:t>
            </a:r>
            <a:r>
              <a:rPr lang="el-GR" dirty="0"/>
              <a:t>α</a:t>
            </a:r>
          </a:p>
          <a:p>
            <a:endParaRPr lang="en-US" dirty="0"/>
          </a:p>
        </p:txBody>
      </p:sp>
      <p:sp>
        <p:nvSpPr>
          <p:cNvPr id="4" name="Slide Number Placeholder 3">
            <a:extLst>
              <a:ext uri="{FF2B5EF4-FFF2-40B4-BE49-F238E27FC236}">
                <a16:creationId xmlns:a16="http://schemas.microsoft.com/office/drawing/2014/main" id="{CE6A3BC5-2759-B946-A317-9D5ADF475C46}"/>
              </a:ext>
            </a:extLst>
          </p:cNvPr>
          <p:cNvSpPr>
            <a:spLocks noGrp="1"/>
          </p:cNvSpPr>
          <p:nvPr>
            <p:ph type="sldNum" sz="quarter" idx="12"/>
          </p:nvPr>
        </p:nvSpPr>
        <p:spPr/>
        <p:txBody>
          <a:bodyPr/>
          <a:lstStyle/>
          <a:p>
            <a:pPr>
              <a:defRPr/>
            </a:pPr>
            <a:fld id="{3FF2C605-4958-CF43-AA48-80339EFDB0AF}" type="slidenum">
              <a:rPr lang="en-US" smtClean="0"/>
              <a:pPr>
                <a:defRPr/>
              </a:pPr>
              <a:t>15</a:t>
            </a:fld>
            <a:endParaRPr lang="en-US"/>
          </a:p>
        </p:txBody>
      </p:sp>
      <p:pic>
        <p:nvPicPr>
          <p:cNvPr id="5" name="Picture 4">
            <a:extLst>
              <a:ext uri="{FF2B5EF4-FFF2-40B4-BE49-F238E27FC236}">
                <a16:creationId xmlns:a16="http://schemas.microsoft.com/office/drawing/2014/main" id="{3106DC36-07B3-3A47-B8AE-65AC68DA5F8E}"/>
              </a:ext>
            </a:extLst>
          </p:cNvPr>
          <p:cNvPicPr>
            <a:picLocks noChangeAspect="1"/>
          </p:cNvPicPr>
          <p:nvPr/>
        </p:nvPicPr>
        <p:blipFill>
          <a:blip r:embed="rId2"/>
          <a:stretch>
            <a:fillRect/>
          </a:stretch>
        </p:blipFill>
        <p:spPr>
          <a:xfrm>
            <a:off x="7870410" y="2239456"/>
            <a:ext cx="2042215" cy="2987120"/>
          </a:xfrm>
          <a:prstGeom prst="rect">
            <a:avLst/>
          </a:prstGeom>
        </p:spPr>
      </p:pic>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291B6D1E-8D45-214C-B0A0-9C6301BE0BF7}"/>
                  </a:ext>
                </a:extLst>
              </p:cNvPr>
              <p:cNvSpPr/>
              <p:nvPr/>
            </p:nvSpPr>
            <p:spPr>
              <a:xfrm>
                <a:off x="609600" y="3195538"/>
                <a:ext cx="2513829"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𝜖</m:t>
                          </m:r>
                        </m:e>
                        <m:sub>
                          <m:r>
                            <a:rPr lang="en-US" sz="2400" b="0" i="1" smtClean="0">
                              <a:latin typeface="Cambria Math" panose="02040503050406030204" pitchFamily="18" charset="0"/>
                              <a:ea typeface="Cambria Math" panose="02040503050406030204" pitchFamily="18" charset="0"/>
                            </a:rPr>
                            <m:t>𝑇</m:t>
                          </m:r>
                        </m:sub>
                      </m:sSub>
                      <m:r>
                        <a:rPr lang="en-US" sz="2400" i="1">
                          <a:latin typeface="Cambria Math" panose="02040503050406030204" pitchFamily="18" charset="0"/>
                        </a:rPr>
                        <m:t>=</m:t>
                      </m:r>
                      <m:d>
                        <m:dPr>
                          <m:ctrlPr>
                            <a:rPr lang="en-US" sz="2400" i="1">
                              <a:latin typeface="Cambria Math" panose="02040503050406030204" pitchFamily="18" charset="0"/>
                            </a:rPr>
                          </m:ctrlPr>
                        </m:dPr>
                        <m:e>
                          <m:r>
                            <a:rPr lang="en-US" sz="2400" i="1">
                              <a:latin typeface="Cambria Math" panose="02040503050406030204" pitchFamily="18" charset="0"/>
                            </a:rPr>
                            <m:t>𝑇</m:t>
                          </m:r>
                          <m:r>
                            <a:rPr lang="en-US" sz="2400" i="1">
                              <a:latin typeface="Cambria Math" panose="02040503050406030204" pitchFamily="18" charset="0"/>
                            </a:rPr>
                            <m:t> − </m:t>
                          </m:r>
                          <m:sSub>
                            <m:sSubPr>
                              <m:ctrlPr>
                                <a:rPr lang="en-US" sz="2400" i="1">
                                  <a:latin typeface="Cambria Math" panose="02040503050406030204" pitchFamily="18" charset="0"/>
                                </a:rPr>
                              </m:ctrlPr>
                            </m:sSubPr>
                            <m:e>
                              <m:r>
                                <a:rPr lang="en-US" sz="2400" i="1">
                                  <a:latin typeface="Cambria Math" panose="02040503050406030204" pitchFamily="18" charset="0"/>
                                </a:rPr>
                                <m:t>𝑇</m:t>
                              </m:r>
                            </m:e>
                            <m:sub>
                              <m:r>
                                <a:rPr lang="en-US" sz="2400" i="1">
                                  <a:latin typeface="Cambria Math" panose="02040503050406030204" pitchFamily="18" charset="0"/>
                                </a:rPr>
                                <m:t>0</m:t>
                              </m:r>
                            </m:sub>
                          </m:sSub>
                        </m:e>
                      </m:d>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𝐼</m:t>
                      </m:r>
                    </m:oMath>
                  </m:oMathPara>
                </a14:m>
                <a:endParaRPr lang="en-US" sz="2400" dirty="0">
                  <a:ea typeface="Cambria Math" panose="02040503050406030204" pitchFamily="18" charset="0"/>
                </a:endParaRPr>
              </a:p>
            </p:txBody>
          </p:sp>
        </mc:Choice>
        <mc:Fallback xmlns="">
          <p:sp>
            <p:nvSpPr>
              <p:cNvPr id="6" name="Rectangle 5">
                <a:extLst>
                  <a:ext uri="{FF2B5EF4-FFF2-40B4-BE49-F238E27FC236}">
                    <a16:creationId xmlns:a16="http://schemas.microsoft.com/office/drawing/2014/main" id="{291B6D1E-8D45-214C-B0A0-9C6301BE0BF7}"/>
                  </a:ext>
                </a:extLst>
              </p:cNvPr>
              <p:cNvSpPr>
                <a:spLocks noRot="1" noChangeAspect="1" noMove="1" noResize="1" noEditPoints="1" noAdjustHandles="1" noChangeArrowheads="1" noChangeShapeType="1" noTextEdit="1"/>
              </p:cNvSpPr>
              <p:nvPr/>
            </p:nvSpPr>
            <p:spPr>
              <a:xfrm>
                <a:off x="609600" y="3195538"/>
                <a:ext cx="2513829" cy="461665"/>
              </a:xfrm>
              <a:prstGeom prst="rect">
                <a:avLst/>
              </a:prstGeom>
              <a:blipFill>
                <a:blip r:embed="rId3"/>
                <a:stretch>
                  <a:fillRect b="-216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E4E6BDC2-3D0B-6F41-B15A-469A5FA7DE89}"/>
                  </a:ext>
                </a:extLst>
              </p:cNvPr>
              <p:cNvSpPr txBox="1"/>
              <p:nvPr/>
            </p:nvSpPr>
            <p:spPr>
              <a:xfrm>
                <a:off x="3419061" y="3212975"/>
                <a:ext cx="2193164" cy="369332"/>
              </a:xfrm>
              <a:prstGeom prst="rect">
                <a:avLst/>
              </a:prstGeom>
              <a:noFill/>
            </p:spPr>
            <p:txBody>
              <a:bodyPr wrap="none" lIns="0" tIns="0" rIns="0" bIns="0" rtlCol="0">
                <a:spAutoFit/>
              </a:bodyPr>
              <a:lstStyle/>
              <a:p>
                <a14:m>
                  <m:oMath xmlns:m="http://schemas.openxmlformats.org/officeDocument/2006/math">
                    <m:r>
                      <a:rPr lang="en-US" sz="2400" i="1" smtClean="0">
                        <a:latin typeface="Cambria Math" panose="02040503050406030204" pitchFamily="18" charset="0"/>
                        <a:ea typeface="Cambria Math" panose="02040503050406030204" pitchFamily="18" charset="0"/>
                      </a:rPr>
                      <m:t>𝜎</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𝐶</m:t>
                    </m:r>
                    <m:r>
                      <a:rPr lang="en-US" sz="2400" b="0" i="1" smtClean="0">
                        <a:latin typeface="Cambria Math" panose="02040503050406030204" pitchFamily="18" charset="0"/>
                        <a:ea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𝜖</m:t>
                    </m:r>
                    <m:r>
                      <a:rPr lang="en-US" sz="2400" b="0" i="1" smtClean="0">
                        <a:latin typeface="Cambria Math" panose="02040503050406030204" pitchFamily="18" charset="0"/>
                        <a:ea typeface="Cambria Math" panose="02040503050406030204" pitchFamily="18" charset="0"/>
                      </a:rPr>
                      <m:t> − </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𝜖</m:t>
                        </m:r>
                      </m:e>
                      <m:sub>
                        <m:r>
                          <a:rPr lang="en-US" sz="2400" b="0" i="1" smtClean="0">
                            <a:latin typeface="Cambria Math" panose="02040503050406030204" pitchFamily="18" charset="0"/>
                            <a:ea typeface="Cambria Math" panose="02040503050406030204" pitchFamily="18" charset="0"/>
                          </a:rPr>
                          <m:t>𝑇</m:t>
                        </m:r>
                      </m:sub>
                    </m:sSub>
                    <m:r>
                      <a:rPr lang="en-US" sz="2400" b="0" i="1" smtClean="0">
                        <a:latin typeface="Cambria Math" panose="02040503050406030204" pitchFamily="18" charset="0"/>
                        <a:ea typeface="Cambria Math" panose="02040503050406030204" pitchFamily="18" charset="0"/>
                      </a:rPr>
                      <m:t>)</m:t>
                    </m:r>
                  </m:oMath>
                </a14:m>
                <a:r>
                  <a:rPr lang="en-US" sz="2400" dirty="0"/>
                  <a:t> </a:t>
                </a:r>
              </a:p>
            </p:txBody>
          </p:sp>
        </mc:Choice>
        <mc:Fallback xmlns="">
          <p:sp>
            <p:nvSpPr>
              <p:cNvPr id="7" name="TextBox 6">
                <a:extLst>
                  <a:ext uri="{FF2B5EF4-FFF2-40B4-BE49-F238E27FC236}">
                    <a16:creationId xmlns:a16="http://schemas.microsoft.com/office/drawing/2014/main" id="{E4E6BDC2-3D0B-6F41-B15A-469A5FA7DE89}"/>
                  </a:ext>
                </a:extLst>
              </p:cNvPr>
              <p:cNvSpPr txBox="1">
                <a:spLocks noRot="1" noChangeAspect="1" noMove="1" noResize="1" noEditPoints="1" noAdjustHandles="1" noChangeArrowheads="1" noChangeShapeType="1" noTextEdit="1"/>
              </p:cNvSpPr>
              <p:nvPr/>
            </p:nvSpPr>
            <p:spPr>
              <a:xfrm>
                <a:off x="3419061" y="3212975"/>
                <a:ext cx="2193164" cy="369332"/>
              </a:xfrm>
              <a:prstGeom prst="rect">
                <a:avLst/>
              </a:prstGeom>
              <a:blipFill>
                <a:blip r:embed="rId4"/>
                <a:stretch>
                  <a:fillRect l="-3448" t="-3226" b="-3548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66322298-F62B-8548-8EB9-2AED2C8E4FB9}"/>
                  </a:ext>
                </a:extLst>
              </p:cNvPr>
              <p:cNvSpPr/>
              <p:nvPr/>
            </p:nvSpPr>
            <p:spPr>
              <a:xfrm>
                <a:off x="2301143" y="4344015"/>
                <a:ext cx="2370585" cy="46166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𝜖</m:t>
                          </m:r>
                        </m:e>
                        <m:sub>
                          <m:r>
                            <a:rPr lang="en-US" sz="2400" i="1">
                              <a:latin typeface="Cambria Math" panose="02040503050406030204" pitchFamily="18" charset="0"/>
                            </a:rPr>
                            <m:t>0</m:t>
                          </m:r>
                        </m:sub>
                      </m:sSub>
                      <m:r>
                        <a:rPr lang="en-US" sz="2400" i="1">
                          <a:latin typeface="Cambria Math" panose="02040503050406030204" pitchFamily="18" charset="0"/>
                        </a:rPr>
                        <m:t>=</m:t>
                      </m:r>
                      <m:d>
                        <m:dPr>
                          <m:ctrlPr>
                            <a:rPr lang="en-US" sz="2400" i="1">
                              <a:latin typeface="Cambria Math" panose="02040503050406030204" pitchFamily="18" charset="0"/>
                            </a:rPr>
                          </m:ctrlPr>
                        </m:dPr>
                        <m:e>
                          <m:r>
                            <a:rPr lang="en-US" sz="2400" i="1">
                              <a:latin typeface="Cambria Math" panose="02040503050406030204" pitchFamily="18" charset="0"/>
                            </a:rPr>
                            <m:t>𝑇</m:t>
                          </m:r>
                          <m:r>
                            <a:rPr lang="en-US" sz="2400" i="1">
                              <a:latin typeface="Cambria Math" panose="02040503050406030204" pitchFamily="18" charset="0"/>
                            </a:rPr>
                            <m:t> − </m:t>
                          </m:r>
                          <m:sSub>
                            <m:sSubPr>
                              <m:ctrlPr>
                                <a:rPr lang="en-US" sz="2400" i="1">
                                  <a:latin typeface="Cambria Math" panose="02040503050406030204" pitchFamily="18" charset="0"/>
                                </a:rPr>
                              </m:ctrlPr>
                            </m:sSubPr>
                            <m:e>
                              <m:r>
                                <a:rPr lang="en-US" sz="2400" i="1">
                                  <a:latin typeface="Cambria Math" panose="02040503050406030204" pitchFamily="18" charset="0"/>
                                </a:rPr>
                                <m:t>𝑇</m:t>
                              </m:r>
                            </m:e>
                            <m:sub>
                              <m:r>
                                <a:rPr lang="en-US" sz="2400" i="1">
                                  <a:latin typeface="Cambria Math" panose="02040503050406030204" pitchFamily="18" charset="0"/>
                                </a:rPr>
                                <m:t>0</m:t>
                              </m:r>
                            </m:sub>
                          </m:sSub>
                        </m:e>
                      </m:d>
                      <m:r>
                        <a:rPr lang="en-US" sz="2400" i="1">
                          <a:latin typeface="Cambria Math" panose="02040503050406030204" pitchFamily="18" charset="0"/>
                          <a:ea typeface="Cambria Math" panose="02040503050406030204" pitchFamily="18" charset="0"/>
                        </a:rPr>
                        <m:t>𝛼</m:t>
                      </m:r>
                    </m:oMath>
                  </m:oMathPara>
                </a14:m>
                <a:endParaRPr lang="en-US" sz="2400" dirty="0">
                  <a:ea typeface="Cambria Math" panose="02040503050406030204" pitchFamily="18" charset="0"/>
                </a:endParaRPr>
              </a:p>
            </p:txBody>
          </p:sp>
        </mc:Choice>
        <mc:Fallback xmlns="">
          <p:sp>
            <p:nvSpPr>
              <p:cNvPr id="9" name="Rectangle 8">
                <a:extLst>
                  <a:ext uri="{FF2B5EF4-FFF2-40B4-BE49-F238E27FC236}">
                    <a16:creationId xmlns:a16="http://schemas.microsoft.com/office/drawing/2014/main" id="{66322298-F62B-8548-8EB9-2AED2C8E4FB9}"/>
                  </a:ext>
                </a:extLst>
              </p:cNvPr>
              <p:cNvSpPr>
                <a:spLocks noRot="1" noChangeAspect="1" noMove="1" noResize="1" noEditPoints="1" noAdjustHandles="1" noChangeArrowheads="1" noChangeShapeType="1" noTextEdit="1"/>
              </p:cNvSpPr>
              <p:nvPr/>
            </p:nvSpPr>
            <p:spPr>
              <a:xfrm>
                <a:off x="2301143" y="4344015"/>
                <a:ext cx="2370585" cy="461665"/>
              </a:xfrm>
              <a:prstGeom prst="rect">
                <a:avLst/>
              </a:prstGeom>
              <a:blipFill>
                <a:blip r:embed="rId5"/>
                <a:stretch>
                  <a:fillRect b="-216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7ED907E-9DC3-2248-8E6E-6A4D24CA705E}"/>
                  </a:ext>
                </a:extLst>
              </p:cNvPr>
              <p:cNvSpPr txBox="1"/>
              <p:nvPr/>
            </p:nvSpPr>
            <p:spPr>
              <a:xfrm>
                <a:off x="2279375" y="4901677"/>
                <a:ext cx="2414122" cy="369332"/>
              </a:xfrm>
              <a:prstGeom prst="rect">
                <a:avLst/>
              </a:prstGeom>
              <a:noFill/>
            </p:spPr>
            <p:txBody>
              <a:bodyPr wrap="none" lIns="0" tIns="0" rIns="0" bIns="0" rtlCol="0">
                <a:spAutoFit/>
              </a:bodyPr>
              <a:lstStyle/>
              <a:p>
                <a14:m>
                  <m:oMath xmlns:m="http://schemas.openxmlformats.org/officeDocument/2006/math">
                    <m:r>
                      <a:rPr lang="en-US" sz="2400" i="1" smtClean="0">
                        <a:latin typeface="Cambria Math" panose="02040503050406030204" pitchFamily="18" charset="0"/>
                        <a:ea typeface="Cambria Math" panose="02040503050406030204" pitchFamily="18" charset="0"/>
                      </a:rPr>
                      <m:t>𝜎</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𝐸</m:t>
                    </m:r>
                    <m:r>
                      <a:rPr lang="en-US" sz="2400" b="0" i="1" smtClean="0">
                        <a:latin typeface="Cambria Math" panose="02040503050406030204" pitchFamily="18" charset="0"/>
                        <a:ea typeface="Cambria Math" panose="02040503050406030204" pitchFamily="18" charset="0"/>
                      </a:rPr>
                      <m:t> (0 − </m:t>
                    </m:r>
                    <m:r>
                      <m:rPr>
                        <m:sty m:val="p"/>
                      </m:rPr>
                      <a:rPr lang="el-GR" sz="2400" b="0" i="1" smtClean="0">
                        <a:latin typeface="Cambria Math" panose="02040503050406030204" pitchFamily="18" charset="0"/>
                        <a:ea typeface="Cambria Math" panose="02040503050406030204" pitchFamily="18" charset="0"/>
                      </a:rPr>
                      <m:t>Δ</m:t>
                    </m:r>
                    <m:r>
                      <a:rPr lang="en-US" sz="2400" b="0" i="1" smtClean="0">
                        <a:latin typeface="Cambria Math" panose="02040503050406030204" pitchFamily="18" charset="0"/>
                        <a:ea typeface="Cambria Math" panose="02040503050406030204" pitchFamily="18" charset="0"/>
                      </a:rPr>
                      <m:t>𝑇</m:t>
                    </m:r>
                    <m:r>
                      <a:rPr lang="en-US" sz="2400" b="0" i="1" smtClean="0">
                        <a:latin typeface="Cambria Math" panose="02040503050406030204" pitchFamily="18" charset="0"/>
                        <a:ea typeface="Cambria Math" panose="02040503050406030204" pitchFamily="18" charset="0"/>
                      </a:rPr>
                      <m:t>𝛼</m:t>
                    </m:r>
                    <m:r>
                      <a:rPr lang="en-US" sz="2400" b="0" i="1" smtClean="0">
                        <a:latin typeface="Cambria Math" panose="02040503050406030204" pitchFamily="18" charset="0"/>
                        <a:ea typeface="Cambria Math" panose="02040503050406030204" pitchFamily="18" charset="0"/>
                      </a:rPr>
                      <m:t>)</m:t>
                    </m:r>
                  </m:oMath>
                </a14:m>
                <a:r>
                  <a:rPr lang="en-US" sz="2400" dirty="0"/>
                  <a:t> </a:t>
                </a:r>
              </a:p>
            </p:txBody>
          </p:sp>
        </mc:Choice>
        <mc:Fallback xmlns="">
          <p:sp>
            <p:nvSpPr>
              <p:cNvPr id="11" name="TextBox 10">
                <a:extLst>
                  <a:ext uri="{FF2B5EF4-FFF2-40B4-BE49-F238E27FC236}">
                    <a16:creationId xmlns:a16="http://schemas.microsoft.com/office/drawing/2014/main" id="{E7ED907E-9DC3-2248-8E6E-6A4D24CA705E}"/>
                  </a:ext>
                </a:extLst>
              </p:cNvPr>
              <p:cNvSpPr txBox="1">
                <a:spLocks noRot="1" noChangeAspect="1" noMove="1" noResize="1" noEditPoints="1" noAdjustHandles="1" noChangeArrowheads="1" noChangeShapeType="1" noTextEdit="1"/>
              </p:cNvSpPr>
              <p:nvPr/>
            </p:nvSpPr>
            <p:spPr>
              <a:xfrm>
                <a:off x="2279375" y="4901677"/>
                <a:ext cx="2414122" cy="369332"/>
              </a:xfrm>
              <a:prstGeom prst="rect">
                <a:avLst/>
              </a:prstGeom>
              <a:blipFill>
                <a:blip r:embed="rId6"/>
                <a:stretch>
                  <a:fillRect l="-2604" t="-3333" r="-1562" b="-3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7E736BC0-671B-2B42-A2AE-B8B40128D459}"/>
                  </a:ext>
                </a:extLst>
              </p:cNvPr>
              <p:cNvSpPr txBox="1"/>
              <p:nvPr/>
            </p:nvSpPr>
            <p:spPr>
              <a:xfrm>
                <a:off x="2533740" y="5383845"/>
                <a:ext cx="1636858" cy="369332"/>
              </a:xfrm>
              <a:prstGeom prst="rect">
                <a:avLst/>
              </a:prstGeom>
              <a:noFill/>
            </p:spPr>
            <p:txBody>
              <a:bodyPr wrap="none" lIns="0" tIns="0" rIns="0" bIns="0" rtlCol="0">
                <a:spAutoFit/>
              </a:bodyPr>
              <a:lstStyle/>
              <a:p>
                <a14:m>
                  <m:oMath xmlns:m="http://schemas.openxmlformats.org/officeDocument/2006/math">
                    <m:r>
                      <a:rPr lang="en-US" sz="2400" i="1" smtClean="0">
                        <a:latin typeface="Cambria Math" panose="02040503050406030204" pitchFamily="18" charset="0"/>
                        <a:ea typeface="Cambria Math" panose="02040503050406030204" pitchFamily="18" charset="0"/>
                      </a:rPr>
                      <m:t>𝜎</m:t>
                    </m:r>
                    <m:r>
                      <a:rPr lang="en-US" sz="2400" b="0" i="1" smtClean="0">
                        <a:latin typeface="Cambria Math" panose="02040503050406030204" pitchFamily="18" charset="0"/>
                        <a:ea typeface="Cambria Math" panose="02040503050406030204" pitchFamily="18" charset="0"/>
                      </a:rPr>
                      <m:t>=−</m:t>
                    </m:r>
                    <m:r>
                      <a:rPr lang="en-US" sz="2400" b="0" i="1" smtClean="0">
                        <a:latin typeface="Cambria Math" panose="02040503050406030204" pitchFamily="18" charset="0"/>
                        <a:ea typeface="Cambria Math" panose="02040503050406030204" pitchFamily="18" charset="0"/>
                      </a:rPr>
                      <m:t>𝐸</m:t>
                    </m:r>
                    <m:r>
                      <m:rPr>
                        <m:sty m:val="p"/>
                      </m:rPr>
                      <a:rPr lang="el-GR" sz="2400" b="0" i="1" smtClean="0">
                        <a:latin typeface="Cambria Math" panose="02040503050406030204" pitchFamily="18" charset="0"/>
                        <a:ea typeface="Cambria Math" panose="02040503050406030204" pitchFamily="18" charset="0"/>
                      </a:rPr>
                      <m:t>Δ</m:t>
                    </m:r>
                    <m:r>
                      <a:rPr lang="en-US" sz="2400" b="0" i="1" smtClean="0">
                        <a:latin typeface="Cambria Math" panose="02040503050406030204" pitchFamily="18" charset="0"/>
                        <a:ea typeface="Cambria Math" panose="02040503050406030204" pitchFamily="18" charset="0"/>
                      </a:rPr>
                      <m:t>𝑇</m:t>
                    </m:r>
                    <m:r>
                      <a:rPr lang="en-US" sz="2400" b="0" i="1" smtClean="0">
                        <a:latin typeface="Cambria Math" panose="02040503050406030204" pitchFamily="18" charset="0"/>
                        <a:ea typeface="Cambria Math" panose="02040503050406030204" pitchFamily="18" charset="0"/>
                      </a:rPr>
                      <m:t>𝛼</m:t>
                    </m:r>
                  </m:oMath>
                </a14:m>
                <a:r>
                  <a:rPr lang="en-US" sz="2400" dirty="0"/>
                  <a:t> </a:t>
                </a:r>
              </a:p>
            </p:txBody>
          </p:sp>
        </mc:Choice>
        <mc:Fallback xmlns="">
          <p:sp>
            <p:nvSpPr>
              <p:cNvPr id="12" name="TextBox 11">
                <a:extLst>
                  <a:ext uri="{FF2B5EF4-FFF2-40B4-BE49-F238E27FC236}">
                    <a16:creationId xmlns:a16="http://schemas.microsoft.com/office/drawing/2014/main" id="{7E736BC0-671B-2B42-A2AE-B8B40128D459}"/>
                  </a:ext>
                </a:extLst>
              </p:cNvPr>
              <p:cNvSpPr txBox="1">
                <a:spLocks noRot="1" noChangeAspect="1" noMove="1" noResize="1" noEditPoints="1" noAdjustHandles="1" noChangeArrowheads="1" noChangeShapeType="1" noTextEdit="1"/>
              </p:cNvSpPr>
              <p:nvPr/>
            </p:nvSpPr>
            <p:spPr>
              <a:xfrm>
                <a:off x="2533740" y="5383845"/>
                <a:ext cx="1636858" cy="369332"/>
              </a:xfrm>
              <a:prstGeom prst="rect">
                <a:avLst/>
              </a:prstGeom>
              <a:blipFill>
                <a:blip r:embed="rId7"/>
                <a:stretch>
                  <a:fillRect l="-4651" r="-775" b="-6667"/>
                </a:stretch>
              </a:blipFill>
            </p:spPr>
            <p:txBody>
              <a:bodyPr/>
              <a:lstStyle/>
              <a:p>
                <a:r>
                  <a:rPr lang="en-US">
                    <a:noFill/>
                  </a:rPr>
                  <a:t> </a:t>
                </a:r>
              </a:p>
            </p:txBody>
          </p:sp>
        </mc:Fallback>
      </mc:AlternateContent>
      <p:sp>
        <p:nvSpPr>
          <p:cNvPr id="13" name="Rounded Rectangle 12">
            <a:extLst>
              <a:ext uri="{FF2B5EF4-FFF2-40B4-BE49-F238E27FC236}">
                <a16:creationId xmlns:a16="http://schemas.microsoft.com/office/drawing/2014/main" id="{E4F148DC-D479-1A49-8597-1D2F562AC8FA}"/>
              </a:ext>
            </a:extLst>
          </p:cNvPr>
          <p:cNvSpPr/>
          <p:nvPr/>
        </p:nvSpPr>
        <p:spPr>
          <a:xfrm>
            <a:off x="1987826" y="4143330"/>
            <a:ext cx="2809461" cy="1753887"/>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0252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2FAB4-F977-624F-B63D-9481071F6925}"/>
              </a:ext>
            </a:extLst>
          </p:cNvPr>
          <p:cNvSpPr>
            <a:spLocks noGrp="1"/>
          </p:cNvSpPr>
          <p:nvPr>
            <p:ph type="title"/>
          </p:nvPr>
        </p:nvSpPr>
        <p:spPr/>
        <p:txBody>
          <a:bodyPr/>
          <a:lstStyle/>
          <a:p>
            <a:r>
              <a:rPr lang="en-US" dirty="0"/>
              <a:t>The large temperature gradient within a fuel pellet</a:t>
            </a:r>
            <a:br>
              <a:rPr lang="en-US" dirty="0"/>
            </a:br>
            <a:r>
              <a:rPr lang="en-US" dirty="0"/>
              <a:t>results in large thermal stresses</a:t>
            </a:r>
          </a:p>
        </p:txBody>
      </p:sp>
      <p:sp>
        <p:nvSpPr>
          <p:cNvPr id="4" name="Slide Number Placeholder 3">
            <a:extLst>
              <a:ext uri="{FF2B5EF4-FFF2-40B4-BE49-F238E27FC236}">
                <a16:creationId xmlns:a16="http://schemas.microsoft.com/office/drawing/2014/main" id="{119EC7E7-830D-6448-BBAF-EE95821CB48B}"/>
              </a:ext>
            </a:extLst>
          </p:cNvPr>
          <p:cNvSpPr>
            <a:spLocks noGrp="1"/>
          </p:cNvSpPr>
          <p:nvPr>
            <p:ph type="sldNum" sz="quarter" idx="12"/>
          </p:nvPr>
        </p:nvSpPr>
        <p:spPr/>
        <p:txBody>
          <a:bodyPr/>
          <a:lstStyle/>
          <a:p>
            <a:pPr>
              <a:defRPr/>
            </a:pPr>
            <a:fld id="{3FF2C605-4958-CF43-AA48-80339EFDB0AF}" type="slidenum">
              <a:rPr lang="en-US" smtClean="0"/>
              <a:pPr>
                <a:defRPr/>
              </a:pPr>
              <a:t>16</a:t>
            </a:fld>
            <a:endParaRPr lang="en-US"/>
          </a:p>
        </p:txBody>
      </p:sp>
      <p:pic>
        <p:nvPicPr>
          <p:cNvPr id="5" name="Picture 4">
            <a:extLst>
              <a:ext uri="{FF2B5EF4-FFF2-40B4-BE49-F238E27FC236}">
                <a16:creationId xmlns:a16="http://schemas.microsoft.com/office/drawing/2014/main" id="{8A604584-0C74-AF49-BE93-92551BEA7AEB}"/>
              </a:ext>
            </a:extLst>
          </p:cNvPr>
          <p:cNvPicPr>
            <a:picLocks noChangeAspect="1"/>
          </p:cNvPicPr>
          <p:nvPr/>
        </p:nvPicPr>
        <p:blipFill rotWithShape="1">
          <a:blip r:embed="rId2"/>
          <a:srcRect t="7546" r="50477"/>
          <a:stretch/>
        </p:blipFill>
        <p:spPr>
          <a:xfrm>
            <a:off x="6802975" y="2085976"/>
            <a:ext cx="4236086" cy="4181060"/>
          </a:xfrm>
          <a:prstGeom prst="rect">
            <a:avLst/>
          </a:prstGeom>
        </p:spPr>
      </p:pic>
      <p:pic>
        <p:nvPicPr>
          <p:cNvPr id="6" name="Picture 5">
            <a:extLst>
              <a:ext uri="{FF2B5EF4-FFF2-40B4-BE49-F238E27FC236}">
                <a16:creationId xmlns:a16="http://schemas.microsoft.com/office/drawing/2014/main" id="{214A0A29-4D30-2646-A3AC-037B5014D3BC}"/>
              </a:ext>
            </a:extLst>
          </p:cNvPr>
          <p:cNvPicPr>
            <a:picLocks noChangeAspect="1"/>
          </p:cNvPicPr>
          <p:nvPr/>
        </p:nvPicPr>
        <p:blipFill>
          <a:blip r:embed="rId3"/>
          <a:stretch>
            <a:fillRect/>
          </a:stretch>
        </p:blipFill>
        <p:spPr>
          <a:xfrm>
            <a:off x="1549400" y="2085976"/>
            <a:ext cx="4546600" cy="4635500"/>
          </a:xfrm>
          <a:prstGeom prst="rect">
            <a:avLst/>
          </a:prstGeom>
        </p:spPr>
      </p:pic>
    </p:spTree>
    <p:extLst>
      <p:ext uri="{BB962C8B-B14F-4D97-AF65-F5344CB8AC3E}">
        <p14:creationId xmlns:p14="http://schemas.microsoft.com/office/powerpoint/2010/main" val="3522340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FE5FE-C9E0-9647-996E-451599E67A13}"/>
              </a:ext>
            </a:extLst>
          </p:cNvPr>
          <p:cNvSpPr>
            <a:spLocks noGrp="1"/>
          </p:cNvSpPr>
          <p:nvPr>
            <p:ph type="title"/>
          </p:nvPr>
        </p:nvSpPr>
        <p:spPr/>
        <p:txBody>
          <a:bodyPr/>
          <a:lstStyle/>
          <a:p>
            <a:r>
              <a:rPr lang="en-US" dirty="0"/>
              <a:t>Consider the constitutive relations plus T</a:t>
            </a:r>
          </a:p>
        </p:txBody>
      </p:sp>
      <p:sp>
        <p:nvSpPr>
          <p:cNvPr id="3" name="Content Placeholder 2">
            <a:extLst>
              <a:ext uri="{FF2B5EF4-FFF2-40B4-BE49-F238E27FC236}">
                <a16:creationId xmlns:a16="http://schemas.microsoft.com/office/drawing/2014/main" id="{1A5FF8AC-A81E-1B44-8E2C-5097D7F2A84D}"/>
              </a:ext>
            </a:extLst>
          </p:cNvPr>
          <p:cNvSpPr>
            <a:spLocks noGrp="1"/>
          </p:cNvSpPr>
          <p:nvPr>
            <p:ph idx="1"/>
          </p:nvPr>
        </p:nvSpPr>
        <p:spPr>
          <a:xfrm>
            <a:off x="609600" y="2160495"/>
            <a:ext cx="7099139" cy="3965670"/>
          </a:xfrm>
        </p:spPr>
        <p:txBody>
          <a:bodyPr/>
          <a:lstStyle/>
          <a:p>
            <a:r>
              <a:rPr lang="en-US" dirty="0"/>
              <a:t>We assume small strains, so the strain is defined as</a:t>
            </a:r>
          </a:p>
          <a:p>
            <a:endParaRPr lang="en-US" dirty="0"/>
          </a:p>
          <a:p>
            <a:r>
              <a:rPr lang="en-US" dirty="0"/>
              <a:t> We assume isotropic material response, so</a:t>
            </a:r>
          </a:p>
          <a:p>
            <a:endParaRPr lang="en-US" dirty="0"/>
          </a:p>
        </p:txBody>
      </p:sp>
      <p:sp>
        <p:nvSpPr>
          <p:cNvPr id="4" name="Slide Number Placeholder 3">
            <a:extLst>
              <a:ext uri="{FF2B5EF4-FFF2-40B4-BE49-F238E27FC236}">
                <a16:creationId xmlns:a16="http://schemas.microsoft.com/office/drawing/2014/main" id="{E4822867-0567-E545-8461-4C0F21EF61B7}"/>
              </a:ext>
            </a:extLst>
          </p:cNvPr>
          <p:cNvSpPr>
            <a:spLocks noGrp="1"/>
          </p:cNvSpPr>
          <p:nvPr>
            <p:ph type="sldNum" sz="quarter" idx="12"/>
          </p:nvPr>
        </p:nvSpPr>
        <p:spPr/>
        <p:txBody>
          <a:bodyPr/>
          <a:lstStyle/>
          <a:p>
            <a:pPr>
              <a:defRPr/>
            </a:pPr>
            <a:fld id="{3FF2C605-4958-CF43-AA48-80339EFDB0AF}" type="slidenum">
              <a:rPr lang="en-US" smtClean="0"/>
              <a:pPr>
                <a:defRPr/>
              </a:pPr>
              <a:t>17</a:t>
            </a:fld>
            <a:endParaRPr lang="en-US"/>
          </a:p>
        </p:txBody>
      </p:sp>
      <p:pic>
        <p:nvPicPr>
          <p:cNvPr id="5" name="Picture 4" descr="latex-image-1.pdf">
            <a:extLst>
              <a:ext uri="{FF2B5EF4-FFF2-40B4-BE49-F238E27FC236}">
                <a16:creationId xmlns:a16="http://schemas.microsoft.com/office/drawing/2014/main" id="{FD9081FC-D16C-5E4B-8493-5B6916A383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7064" y="2997058"/>
            <a:ext cx="5638800" cy="330200"/>
          </a:xfrm>
          <a:prstGeom prst="rect">
            <a:avLst/>
          </a:prstGeom>
        </p:spPr>
      </p:pic>
      <p:pic>
        <p:nvPicPr>
          <p:cNvPr id="7" name="Picture 7" descr="temp_3Dslice.png">
            <a:extLst>
              <a:ext uri="{FF2B5EF4-FFF2-40B4-BE49-F238E27FC236}">
                <a16:creationId xmlns:a16="http://schemas.microsoft.com/office/drawing/2014/main" id="{387F6B20-9E2F-4B43-9CA1-50086F41C318}"/>
              </a:ext>
            </a:extLst>
          </p:cNvPr>
          <p:cNvPicPr>
            <a:picLocks noChangeAspect="1"/>
          </p:cNvPicPr>
          <p:nvPr/>
        </p:nvPicPr>
        <p:blipFill>
          <a:blip r:embed="rId3" cstate="screen">
            <a:alphaModFix/>
            <a:extLst>
              <a:ext uri="{28A0092B-C50C-407E-A947-70E740481C1C}">
                <a14:useLocalDpi xmlns:a14="http://schemas.microsoft.com/office/drawing/2010/main"/>
              </a:ext>
            </a:extLst>
          </a:blip>
          <a:srcRect l="37038" t="21089" r="40648" b="19846"/>
          <a:stretch>
            <a:fillRect/>
          </a:stretch>
        </p:blipFill>
        <p:spPr bwMode="auto">
          <a:xfrm>
            <a:off x="8149306" y="2004894"/>
            <a:ext cx="2270643" cy="4534019"/>
          </a:xfrm>
          <a:prstGeom prst="rect">
            <a:avLst/>
          </a:prstGeom>
          <a:noFill/>
          <a:ln>
            <a:noFill/>
          </a:ln>
          <a:extLst>
            <a:ext uri="{909E8E84-426E-40dd-AFC4-6F175D3DCCD1}">
              <a14:hiddenFill xmlns:a14="http://schemas.microsoft.com/office/drawing/2010/main" xmlns="">
                <a:solidFill>
                  <a:srgbClr val="FFFFFF">
                    <a:alpha val="49001"/>
                  </a:srgbClr>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7">
            <a:extLst>
              <a:ext uri="{FF2B5EF4-FFF2-40B4-BE49-F238E27FC236}">
                <a16:creationId xmlns:a16="http://schemas.microsoft.com/office/drawing/2014/main" id="{A2A6347F-9839-1C44-984D-85C666B5BC69}"/>
              </a:ext>
            </a:extLst>
          </p:cNvPr>
          <p:cNvPicPr>
            <a:picLocks noChangeAspect="1"/>
          </p:cNvPicPr>
          <p:nvPr/>
        </p:nvPicPr>
        <p:blipFill>
          <a:blip r:embed="rId4"/>
          <a:stretch>
            <a:fillRect/>
          </a:stretch>
        </p:blipFill>
        <p:spPr>
          <a:xfrm>
            <a:off x="1568369" y="3958361"/>
            <a:ext cx="3654810" cy="2167804"/>
          </a:xfrm>
          <a:prstGeom prst="rect">
            <a:avLst/>
          </a:prstGeom>
        </p:spPr>
      </p:pic>
    </p:spTree>
    <p:extLst>
      <p:ext uri="{BB962C8B-B14F-4D97-AF65-F5344CB8AC3E}">
        <p14:creationId xmlns:p14="http://schemas.microsoft.com/office/powerpoint/2010/main" val="12702345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77367-8372-9A40-92E8-A539231288E5}"/>
              </a:ext>
            </a:extLst>
          </p:cNvPr>
          <p:cNvSpPr>
            <a:spLocks noGrp="1"/>
          </p:cNvSpPr>
          <p:nvPr>
            <p:ph type="title"/>
          </p:nvPr>
        </p:nvSpPr>
        <p:spPr/>
        <p:txBody>
          <a:bodyPr/>
          <a:lstStyle/>
          <a:p>
            <a:r>
              <a:rPr lang="en-US" dirty="0"/>
              <a:t>Consider a cylinder with thermal expansion but not pressure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40F47B2-6180-294D-98D6-5C46269D9BD3}"/>
                  </a:ext>
                </a:extLst>
              </p:cNvPr>
              <p:cNvSpPr>
                <a:spLocks noGrp="1"/>
              </p:cNvSpPr>
              <p:nvPr>
                <p:ph idx="1"/>
              </p:nvPr>
            </p:nvSpPr>
            <p:spPr>
              <a:xfrm>
                <a:off x="609600" y="2160495"/>
                <a:ext cx="7938052" cy="3965670"/>
              </a:xfrm>
            </p:spPr>
            <p:txBody>
              <a:bodyPr/>
              <a:lstStyle/>
              <a:p>
                <a14:m>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𝜎</m:t>
                        </m:r>
                      </m:e>
                      <m:sub>
                        <m:r>
                          <a:rPr lang="en-US" b="0" i="1" smtClean="0">
                            <a:latin typeface="Cambria Math" panose="02040503050406030204" pitchFamily="18" charset="0"/>
                          </a:rPr>
                          <m:t>𝑟𝑟</m:t>
                        </m:r>
                      </m:sub>
                    </m:sSub>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𝑅</m:t>
                            </m:r>
                          </m:e>
                          <m:sub>
                            <m:r>
                              <a:rPr lang="en-US" b="0" i="1" smtClean="0">
                                <a:latin typeface="Cambria Math" panose="02040503050406030204" pitchFamily="18" charset="0"/>
                              </a:rPr>
                              <m:t>𝑖</m:t>
                            </m:r>
                          </m:sub>
                        </m:sSub>
                      </m:e>
                    </m:d>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𝜎</m:t>
                        </m:r>
                      </m:e>
                      <m:sub>
                        <m:r>
                          <a:rPr lang="en-US" i="1">
                            <a:latin typeface="Cambria Math" panose="02040503050406030204" pitchFamily="18" charset="0"/>
                          </a:rPr>
                          <m:t>𝑟𝑟</m:t>
                        </m:r>
                      </m:sub>
                    </m:sSub>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𝑅</m:t>
                            </m:r>
                          </m:e>
                          <m:sub>
                            <m:r>
                              <a:rPr lang="en-US" b="0" i="1" smtClean="0">
                                <a:latin typeface="Cambria Math" panose="02040503050406030204" pitchFamily="18" charset="0"/>
                              </a:rPr>
                              <m:t>0</m:t>
                            </m:r>
                          </m:sub>
                        </m:sSub>
                      </m:e>
                    </m:d>
                    <m:r>
                      <a:rPr lang="en-US" b="0" i="1" smtClean="0">
                        <a:latin typeface="Cambria Math" panose="02040503050406030204" pitchFamily="18" charset="0"/>
                      </a:rPr>
                      <m:t>=0</m:t>
                    </m:r>
                  </m:oMath>
                </a14:m>
                <a:endParaRPr lang="en-US" dirty="0"/>
              </a:p>
              <a:p>
                <a:r>
                  <a:rPr lang="en-US" dirty="0"/>
                  <a:t>Similar to the equations we worked through before</a:t>
                </a:r>
              </a:p>
              <a:p>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1</m:t>
                        </m:r>
                      </m:num>
                      <m:den>
                        <m:sSup>
                          <m:sSupPr>
                            <m:ctrlPr>
                              <a:rPr lang="en-US"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3</m:t>
                            </m:r>
                          </m:sup>
                        </m:sSup>
                      </m:den>
                    </m:f>
                    <m:f>
                      <m:fPr>
                        <m:ctrlPr>
                          <a:rPr lang="en-US" i="1" smtClean="0">
                            <a:latin typeface="Cambria Math" panose="02040503050406030204" pitchFamily="18" charset="0"/>
                          </a:rPr>
                        </m:ctrlPr>
                      </m:fPr>
                      <m:num>
                        <m:r>
                          <a:rPr lang="en-US" b="0" i="1" smtClean="0">
                            <a:latin typeface="Cambria Math" panose="02040503050406030204" pitchFamily="18" charset="0"/>
                          </a:rPr>
                          <m:t>𝑑</m:t>
                        </m:r>
                      </m:num>
                      <m:den>
                        <m:r>
                          <a:rPr lang="en-US" b="0" i="1" smtClean="0">
                            <a:latin typeface="Cambria Math" panose="02040503050406030204" pitchFamily="18" charset="0"/>
                          </a:rPr>
                          <m:t>𝑑𝑟</m:t>
                        </m:r>
                      </m:den>
                    </m:f>
                    <m:d>
                      <m:dPr>
                        <m:ctrlPr>
                          <a:rPr lang="en-US" i="1" smtClean="0">
                            <a:latin typeface="Cambria Math" panose="02040503050406030204" pitchFamily="18" charset="0"/>
                          </a:rPr>
                        </m:ctrlPr>
                      </m:dPr>
                      <m:e>
                        <m:sSup>
                          <m:sSupPr>
                            <m:ctrlPr>
                              <a:rPr lang="en-US"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3</m:t>
                            </m:r>
                          </m:sup>
                        </m:sSup>
                        <m:f>
                          <m:fPr>
                            <m:ctrlPr>
                              <a:rPr lang="en-US" i="1" smtClean="0">
                                <a:latin typeface="Cambria Math" panose="02040503050406030204" pitchFamily="18" charset="0"/>
                              </a:rPr>
                            </m:ctrlPr>
                          </m:fPr>
                          <m:num>
                            <m:r>
                              <a:rPr lang="en-US" b="0" i="1" smtClean="0">
                                <a:latin typeface="Cambria Math" panose="02040503050406030204" pitchFamily="18" charset="0"/>
                              </a:rPr>
                              <m:t>𝑑</m:t>
                            </m:r>
                            <m:sSub>
                              <m:sSubPr>
                                <m:ctrlPr>
                                  <a:rPr lang="en-US" b="0" i="1" smtClean="0">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𝜎</m:t>
                                </m:r>
                              </m:e>
                              <m:sub>
                                <m:r>
                                  <a:rPr lang="en-US" b="0" i="1" smtClean="0">
                                    <a:latin typeface="Cambria Math" panose="02040503050406030204" pitchFamily="18" charset="0"/>
                                  </a:rPr>
                                  <m:t>𝑟𝑟</m:t>
                                </m:r>
                              </m:sub>
                            </m:sSub>
                          </m:num>
                          <m:den>
                            <m:r>
                              <a:rPr lang="en-US" b="0" i="1" smtClean="0">
                                <a:latin typeface="Cambria Math" panose="02040503050406030204" pitchFamily="18" charset="0"/>
                              </a:rPr>
                              <m:t>𝑑𝑟</m:t>
                            </m:r>
                          </m:den>
                        </m:f>
                      </m:e>
                    </m:d>
                    <m:r>
                      <a:rPr lang="en-US" b="0" i="1" smtClean="0">
                        <a:latin typeface="Cambria Math" panose="02040503050406030204" pitchFamily="18" charset="0"/>
                      </a:rPr>
                      <m:t>=−</m:t>
                    </m:r>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𝐸</m:t>
                            </m:r>
                          </m:num>
                          <m:den>
                            <m:r>
                              <a:rPr lang="en-US" b="0" i="1" smtClean="0">
                                <a:latin typeface="Cambria Math" panose="02040503050406030204" pitchFamily="18" charset="0"/>
                              </a:rPr>
                              <m:t>1−</m:t>
                            </m:r>
                            <m:r>
                              <a:rPr lang="en-US" b="0" i="1" smtClean="0">
                                <a:latin typeface="Cambria Math" panose="02040503050406030204" pitchFamily="18" charset="0"/>
                                <a:ea typeface="Cambria Math" panose="02040503050406030204" pitchFamily="18" charset="0"/>
                              </a:rPr>
                              <m:t>𝜈</m:t>
                            </m:r>
                          </m:den>
                        </m:f>
                      </m:e>
                    </m:d>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𝑟</m:t>
                        </m:r>
                      </m:den>
                    </m:f>
                    <m:f>
                      <m:fPr>
                        <m:ctrlPr>
                          <a:rPr lang="en-US" b="0" i="1" smtClean="0">
                            <a:latin typeface="Cambria Math" panose="02040503050406030204" pitchFamily="18" charset="0"/>
                          </a:rPr>
                        </m:ctrlPr>
                      </m:fPr>
                      <m:num>
                        <m:r>
                          <a:rPr lang="en-US" b="0" i="1" smtClean="0">
                            <a:latin typeface="Cambria Math" panose="02040503050406030204" pitchFamily="18" charset="0"/>
                          </a:rPr>
                          <m:t>𝑑𝑇</m:t>
                        </m:r>
                      </m:num>
                      <m:den>
                        <m:r>
                          <a:rPr lang="en-US" b="0" i="1" smtClean="0">
                            <a:latin typeface="Cambria Math" panose="02040503050406030204" pitchFamily="18" charset="0"/>
                          </a:rPr>
                          <m:t>𝑑𝑟</m:t>
                        </m:r>
                      </m:den>
                    </m:f>
                  </m:oMath>
                </a14:m>
                <a:endParaRPr lang="en-US" dirty="0"/>
              </a:p>
              <a:p>
                <a:r>
                  <a:rPr lang="en-US" dirty="0"/>
                  <a:t>Solving this ODE:</a:t>
                </a:r>
              </a:p>
            </p:txBody>
          </p:sp>
        </mc:Choice>
        <mc:Fallback xmlns="">
          <p:sp>
            <p:nvSpPr>
              <p:cNvPr id="3" name="Content Placeholder 2">
                <a:extLst>
                  <a:ext uri="{FF2B5EF4-FFF2-40B4-BE49-F238E27FC236}">
                    <a16:creationId xmlns:a16="http://schemas.microsoft.com/office/drawing/2014/main" id="{240F47B2-6180-294D-98D6-5C46269D9BD3}"/>
                  </a:ext>
                </a:extLst>
              </p:cNvPr>
              <p:cNvSpPr>
                <a:spLocks noGrp="1" noRot="1" noChangeAspect="1" noMove="1" noResize="1" noEditPoints="1" noAdjustHandles="1" noChangeArrowheads="1" noChangeShapeType="1" noTextEdit="1"/>
              </p:cNvSpPr>
              <p:nvPr>
                <p:ph idx="1"/>
              </p:nvPr>
            </p:nvSpPr>
            <p:spPr>
              <a:xfrm>
                <a:off x="609600" y="2160495"/>
                <a:ext cx="7938052" cy="3965670"/>
              </a:xfrm>
              <a:blipFill>
                <a:blip r:embed="rId2"/>
                <a:stretch>
                  <a:fillRect l="-1120" t="-637"/>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4FB2879B-A5DA-E848-BAD7-FFE01621E529}"/>
              </a:ext>
            </a:extLst>
          </p:cNvPr>
          <p:cNvSpPr>
            <a:spLocks noGrp="1"/>
          </p:cNvSpPr>
          <p:nvPr>
            <p:ph type="sldNum" sz="quarter" idx="12"/>
          </p:nvPr>
        </p:nvSpPr>
        <p:spPr/>
        <p:txBody>
          <a:bodyPr/>
          <a:lstStyle/>
          <a:p>
            <a:pPr>
              <a:defRPr/>
            </a:pPr>
            <a:fld id="{3FF2C605-4958-CF43-AA48-80339EFDB0AF}" type="slidenum">
              <a:rPr lang="en-US" smtClean="0"/>
              <a:pPr>
                <a:defRPr/>
              </a:pPr>
              <a:t>18</a:t>
            </a:fld>
            <a:endParaRPr lang="en-US"/>
          </a:p>
        </p:txBody>
      </p:sp>
      <p:pic>
        <p:nvPicPr>
          <p:cNvPr id="5" name="Picture 4">
            <a:extLst>
              <a:ext uri="{FF2B5EF4-FFF2-40B4-BE49-F238E27FC236}">
                <a16:creationId xmlns:a16="http://schemas.microsoft.com/office/drawing/2014/main" id="{76A3B668-70D0-2744-B830-A7F4AFB2D1C4}"/>
              </a:ext>
            </a:extLst>
          </p:cNvPr>
          <p:cNvPicPr>
            <a:picLocks noChangeAspect="1"/>
          </p:cNvPicPr>
          <p:nvPr/>
        </p:nvPicPr>
        <p:blipFill>
          <a:blip r:embed="rId3"/>
          <a:stretch>
            <a:fillRect/>
          </a:stretch>
        </p:blipFill>
        <p:spPr>
          <a:xfrm>
            <a:off x="8923131" y="2160495"/>
            <a:ext cx="2394226" cy="2547702"/>
          </a:xfrm>
          <a:prstGeom prst="rect">
            <a:avLst/>
          </a:prstGeom>
        </p:spPr>
      </p:pic>
      <p:pic>
        <p:nvPicPr>
          <p:cNvPr id="6" name="Picture 5">
            <a:extLst>
              <a:ext uri="{FF2B5EF4-FFF2-40B4-BE49-F238E27FC236}">
                <a16:creationId xmlns:a16="http://schemas.microsoft.com/office/drawing/2014/main" id="{A51ADAB6-5A70-C242-8604-6C2ACD6E9701}"/>
              </a:ext>
            </a:extLst>
          </p:cNvPr>
          <p:cNvPicPr>
            <a:picLocks noChangeAspect="1"/>
          </p:cNvPicPr>
          <p:nvPr/>
        </p:nvPicPr>
        <p:blipFill>
          <a:blip r:embed="rId4"/>
          <a:stretch>
            <a:fillRect/>
          </a:stretch>
        </p:blipFill>
        <p:spPr>
          <a:xfrm>
            <a:off x="1646306" y="4245941"/>
            <a:ext cx="5532621" cy="2072218"/>
          </a:xfrm>
          <a:prstGeom prst="rect">
            <a:avLst/>
          </a:prstGeom>
        </p:spPr>
      </p:pic>
      <p:sp>
        <p:nvSpPr>
          <p:cNvPr id="7" name="Rounded Rectangle 6">
            <a:extLst>
              <a:ext uri="{FF2B5EF4-FFF2-40B4-BE49-F238E27FC236}">
                <a16:creationId xmlns:a16="http://schemas.microsoft.com/office/drawing/2014/main" id="{DA599434-67ED-714C-9CB7-E3E858FD0694}"/>
              </a:ext>
            </a:extLst>
          </p:cNvPr>
          <p:cNvSpPr/>
          <p:nvPr/>
        </p:nvSpPr>
        <p:spPr>
          <a:xfrm>
            <a:off x="1445741" y="4245941"/>
            <a:ext cx="5993027" cy="2072218"/>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202656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6A1E1-D204-BA44-97DA-C5984DF923AF}"/>
              </a:ext>
            </a:extLst>
          </p:cNvPr>
          <p:cNvSpPr>
            <a:spLocks noGrp="1"/>
          </p:cNvSpPr>
          <p:nvPr>
            <p:ph type="title"/>
          </p:nvPr>
        </p:nvSpPr>
        <p:spPr/>
        <p:txBody>
          <a:bodyPr/>
          <a:lstStyle/>
          <a:p>
            <a:r>
              <a:rPr lang="en-US" dirty="0"/>
              <a:t>What is the hoop stress in the cladding?</a:t>
            </a:r>
          </a:p>
        </p:txBody>
      </p:sp>
      <p:sp>
        <p:nvSpPr>
          <p:cNvPr id="4" name="Slide Number Placeholder 3">
            <a:extLst>
              <a:ext uri="{FF2B5EF4-FFF2-40B4-BE49-F238E27FC236}">
                <a16:creationId xmlns:a16="http://schemas.microsoft.com/office/drawing/2014/main" id="{E7C16A1E-4405-614E-A262-24D687D5C8D1}"/>
              </a:ext>
            </a:extLst>
          </p:cNvPr>
          <p:cNvSpPr>
            <a:spLocks noGrp="1"/>
          </p:cNvSpPr>
          <p:nvPr>
            <p:ph type="sldNum" sz="quarter" idx="12"/>
          </p:nvPr>
        </p:nvSpPr>
        <p:spPr/>
        <p:txBody>
          <a:bodyPr/>
          <a:lstStyle/>
          <a:p>
            <a:pPr>
              <a:defRPr/>
            </a:pPr>
            <a:fld id="{3FF2C605-4958-CF43-AA48-80339EFDB0AF}" type="slidenum">
              <a:rPr lang="en-US" smtClean="0"/>
              <a:pPr>
                <a:defRPr/>
              </a:pPr>
              <a:t>19</a:t>
            </a:fld>
            <a:endParaRPr lang="en-US"/>
          </a:p>
        </p:txBody>
      </p:sp>
      <p:pic>
        <p:nvPicPr>
          <p:cNvPr id="5" name="Picture 4">
            <a:extLst>
              <a:ext uri="{FF2B5EF4-FFF2-40B4-BE49-F238E27FC236}">
                <a16:creationId xmlns:a16="http://schemas.microsoft.com/office/drawing/2014/main" id="{DD2A1221-E48E-2A4C-B291-CEB45660DDC1}"/>
              </a:ext>
            </a:extLst>
          </p:cNvPr>
          <p:cNvPicPr>
            <a:picLocks noChangeAspect="1"/>
          </p:cNvPicPr>
          <p:nvPr/>
        </p:nvPicPr>
        <p:blipFill>
          <a:blip r:embed="rId2"/>
          <a:stretch>
            <a:fillRect/>
          </a:stretch>
        </p:blipFill>
        <p:spPr>
          <a:xfrm>
            <a:off x="901147" y="2162549"/>
            <a:ext cx="4085259" cy="3795337"/>
          </a:xfrm>
          <a:prstGeom prst="rect">
            <a:avLst/>
          </a:prstGeom>
        </p:spPr>
      </p:pic>
      <p:pic>
        <p:nvPicPr>
          <p:cNvPr id="7" name="Picture 6">
            <a:extLst>
              <a:ext uri="{FF2B5EF4-FFF2-40B4-BE49-F238E27FC236}">
                <a16:creationId xmlns:a16="http://schemas.microsoft.com/office/drawing/2014/main" id="{309B5934-F3FA-BA47-AD65-CFFA35EB0514}"/>
              </a:ext>
            </a:extLst>
          </p:cNvPr>
          <p:cNvPicPr>
            <a:picLocks noChangeAspect="1"/>
          </p:cNvPicPr>
          <p:nvPr/>
        </p:nvPicPr>
        <p:blipFill rotWithShape="1">
          <a:blip r:embed="rId3"/>
          <a:srcRect t="34602" b="35131"/>
          <a:stretch/>
        </p:blipFill>
        <p:spPr>
          <a:xfrm>
            <a:off x="6096000" y="2162549"/>
            <a:ext cx="5532621" cy="627190"/>
          </a:xfrm>
          <a:prstGeom prst="rect">
            <a:avLst/>
          </a:prstGeom>
        </p:spPr>
      </p:pic>
      <p:cxnSp>
        <p:nvCxnSpPr>
          <p:cNvPr id="8" name="Straight Arrow Connector 7">
            <a:extLst>
              <a:ext uri="{FF2B5EF4-FFF2-40B4-BE49-F238E27FC236}">
                <a16:creationId xmlns:a16="http://schemas.microsoft.com/office/drawing/2014/main" id="{3DA3F2B5-160A-114B-A1D4-4A64759CF6F8}"/>
              </a:ext>
            </a:extLst>
          </p:cNvPr>
          <p:cNvCxnSpPr/>
          <p:nvPr/>
        </p:nvCxnSpPr>
        <p:spPr>
          <a:xfrm>
            <a:off x="7203989" y="3435178"/>
            <a:ext cx="0" cy="2522707"/>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6FDE7027-9A85-1F4D-AFA7-91FE90987928}"/>
              </a:ext>
            </a:extLst>
          </p:cNvPr>
          <p:cNvCxnSpPr/>
          <p:nvPr/>
        </p:nvCxnSpPr>
        <p:spPr>
          <a:xfrm>
            <a:off x="7216346" y="4683211"/>
            <a:ext cx="294365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2268B70F-C152-4A45-AFA8-4762BBA78E4C}"/>
              </a:ext>
            </a:extLst>
          </p:cNvPr>
          <p:cNvCxnSpPr/>
          <p:nvPr/>
        </p:nvCxnSpPr>
        <p:spPr>
          <a:xfrm>
            <a:off x="7463481" y="4559643"/>
            <a:ext cx="0" cy="136888"/>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8300793B-39C1-9F40-A8BF-FE7D3B5F0CA5}"/>
              </a:ext>
            </a:extLst>
          </p:cNvPr>
          <p:cNvCxnSpPr>
            <a:cxnSpLocks/>
          </p:cNvCxnSpPr>
          <p:nvPr/>
        </p:nvCxnSpPr>
        <p:spPr>
          <a:xfrm>
            <a:off x="7589108" y="3641640"/>
            <a:ext cx="2193324" cy="2166036"/>
          </a:xfrm>
          <a:prstGeom prst="line">
            <a:avLst/>
          </a:prstGeom>
          <a:ln>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DD306982-34A7-704D-9DF1-D6CD6DEEFB58}"/>
              </a:ext>
            </a:extLst>
          </p:cNvPr>
          <p:cNvCxnSpPr/>
          <p:nvPr/>
        </p:nvCxnSpPr>
        <p:spPr>
          <a:xfrm>
            <a:off x="9782432" y="4546323"/>
            <a:ext cx="0" cy="136888"/>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2947ED26-B41C-0740-B578-95AF8A12A8AD}"/>
              </a:ext>
            </a:extLst>
          </p:cNvPr>
          <p:cNvSpPr txBox="1"/>
          <p:nvPr/>
        </p:nvSpPr>
        <p:spPr>
          <a:xfrm>
            <a:off x="10267091" y="4477260"/>
            <a:ext cx="383059" cy="369332"/>
          </a:xfrm>
          <a:prstGeom prst="rect">
            <a:avLst/>
          </a:prstGeom>
          <a:noFill/>
        </p:spPr>
        <p:txBody>
          <a:bodyPr wrap="square" rtlCol="0">
            <a:spAutoFit/>
          </a:bodyPr>
          <a:lstStyle/>
          <a:p>
            <a:r>
              <a:rPr lang="en-US" dirty="0"/>
              <a:t>r</a:t>
            </a:r>
          </a:p>
        </p:txBody>
      </p:sp>
      <p:sp>
        <p:nvSpPr>
          <p:cNvPr id="19" name="TextBox 18">
            <a:extLst>
              <a:ext uri="{FF2B5EF4-FFF2-40B4-BE49-F238E27FC236}">
                <a16:creationId xmlns:a16="http://schemas.microsoft.com/office/drawing/2014/main" id="{8A1478DD-4322-5D4E-8D4D-52B43210DCAD}"/>
              </a:ext>
            </a:extLst>
          </p:cNvPr>
          <p:cNvSpPr txBox="1"/>
          <p:nvPr/>
        </p:nvSpPr>
        <p:spPr>
          <a:xfrm>
            <a:off x="7356390" y="4691446"/>
            <a:ext cx="383059" cy="369332"/>
          </a:xfrm>
          <a:prstGeom prst="rect">
            <a:avLst/>
          </a:prstGeom>
          <a:noFill/>
        </p:spPr>
        <p:txBody>
          <a:bodyPr wrap="square" rtlCol="0">
            <a:spAutoFit/>
          </a:bodyPr>
          <a:lstStyle/>
          <a:p>
            <a:r>
              <a:rPr lang="en-US" dirty="0"/>
              <a:t>R</a:t>
            </a:r>
            <a:r>
              <a:rPr lang="en-US" baseline="-25000" dirty="0"/>
              <a:t>i</a:t>
            </a:r>
            <a:endParaRPr lang="en-US" dirty="0"/>
          </a:p>
        </p:txBody>
      </p:sp>
      <p:sp>
        <p:nvSpPr>
          <p:cNvPr id="20" name="TextBox 19">
            <a:extLst>
              <a:ext uri="{FF2B5EF4-FFF2-40B4-BE49-F238E27FC236}">
                <a16:creationId xmlns:a16="http://schemas.microsoft.com/office/drawing/2014/main" id="{F282C279-2F92-7742-AFEF-FA7199B61983}"/>
              </a:ext>
            </a:extLst>
          </p:cNvPr>
          <p:cNvSpPr txBox="1"/>
          <p:nvPr/>
        </p:nvSpPr>
        <p:spPr>
          <a:xfrm>
            <a:off x="9606693" y="4697630"/>
            <a:ext cx="383059" cy="369332"/>
          </a:xfrm>
          <a:prstGeom prst="rect">
            <a:avLst/>
          </a:prstGeom>
          <a:noFill/>
        </p:spPr>
        <p:txBody>
          <a:bodyPr wrap="square" rtlCol="0">
            <a:spAutoFit/>
          </a:bodyPr>
          <a:lstStyle/>
          <a:p>
            <a:r>
              <a:rPr lang="en-US" dirty="0" err="1"/>
              <a:t>R</a:t>
            </a:r>
            <a:r>
              <a:rPr lang="en-US" baseline="-25000" dirty="0" err="1"/>
              <a:t>f</a:t>
            </a:r>
            <a:endParaRPr lang="en-US" dirty="0"/>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F93D2FD5-E839-A44A-ADE0-EE6CB3B44093}"/>
                  </a:ext>
                </a:extLst>
              </p:cNvPr>
              <p:cNvSpPr txBox="1"/>
              <p:nvPr/>
            </p:nvSpPr>
            <p:spPr>
              <a:xfrm rot="16200000">
                <a:off x="6664956" y="4489587"/>
                <a:ext cx="401072"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𝜎</m:t>
                          </m:r>
                        </m:e>
                        <m:sub>
                          <m:r>
                            <a:rPr lang="en-US" i="1" smtClean="0">
                              <a:latin typeface="Cambria Math" panose="02040503050406030204" pitchFamily="18" charset="0"/>
                              <a:ea typeface="Cambria Math" panose="02040503050406030204" pitchFamily="18" charset="0"/>
                            </a:rPr>
                            <m:t>𝜃𝜃</m:t>
                          </m:r>
                        </m:sub>
                      </m:sSub>
                    </m:oMath>
                  </m:oMathPara>
                </a14:m>
                <a:endParaRPr lang="en-US" dirty="0"/>
              </a:p>
            </p:txBody>
          </p:sp>
        </mc:Choice>
        <mc:Fallback xmlns="">
          <p:sp>
            <p:nvSpPr>
              <p:cNvPr id="22" name="TextBox 21">
                <a:extLst>
                  <a:ext uri="{FF2B5EF4-FFF2-40B4-BE49-F238E27FC236}">
                    <a16:creationId xmlns:a16="http://schemas.microsoft.com/office/drawing/2014/main" id="{F93D2FD5-E839-A44A-ADE0-EE6CB3B44093}"/>
                  </a:ext>
                </a:extLst>
              </p:cNvPr>
              <p:cNvSpPr txBox="1">
                <a:spLocks noRot="1" noChangeAspect="1" noMove="1" noResize="1" noEditPoints="1" noAdjustHandles="1" noChangeArrowheads="1" noChangeShapeType="1" noTextEdit="1"/>
              </p:cNvSpPr>
              <p:nvPr/>
            </p:nvSpPr>
            <p:spPr>
              <a:xfrm rot="16200000">
                <a:off x="6664956" y="4489587"/>
                <a:ext cx="401072" cy="276999"/>
              </a:xfrm>
              <a:prstGeom prst="rect">
                <a:avLst/>
              </a:prstGeom>
              <a:blipFill>
                <a:blip r:embed="rId4"/>
                <a:stretch>
                  <a:fillRect t="-3125" r="-13636" b="-6250"/>
                </a:stretch>
              </a:blipFill>
            </p:spPr>
            <p:txBody>
              <a:bodyPr/>
              <a:lstStyle/>
              <a:p>
                <a:r>
                  <a:rPr lang="en-US">
                    <a:noFill/>
                  </a:rPr>
                  <a:t> </a:t>
                </a:r>
              </a:p>
            </p:txBody>
          </p:sp>
        </mc:Fallback>
      </mc:AlternateContent>
    </p:spTree>
    <p:extLst>
      <p:ext uri="{BB962C8B-B14F-4D97-AF65-F5344CB8AC3E}">
        <p14:creationId xmlns:p14="http://schemas.microsoft.com/office/powerpoint/2010/main" val="388840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C89C1-6E30-3D81-D67F-C6E63B2E1A7B}"/>
              </a:ext>
            </a:extLst>
          </p:cNvPr>
          <p:cNvSpPr>
            <a:spLocks noGrp="1"/>
          </p:cNvSpPr>
          <p:nvPr>
            <p:ph type="title"/>
          </p:nvPr>
        </p:nvSpPr>
        <p:spPr/>
        <p:txBody>
          <a:bodyPr/>
          <a:lstStyle/>
          <a:p>
            <a:r>
              <a:rPr lang="en-US" dirty="0"/>
              <a:t>Last Time</a:t>
            </a:r>
          </a:p>
        </p:txBody>
      </p:sp>
      <p:sp>
        <p:nvSpPr>
          <p:cNvPr id="3" name="Content Placeholder 2">
            <a:extLst>
              <a:ext uri="{FF2B5EF4-FFF2-40B4-BE49-F238E27FC236}">
                <a16:creationId xmlns:a16="http://schemas.microsoft.com/office/drawing/2014/main" id="{2FD6EAD8-1FBB-8663-46B7-9B9227DDD9E4}"/>
              </a:ext>
            </a:extLst>
          </p:cNvPr>
          <p:cNvSpPr>
            <a:spLocks noGrp="1"/>
          </p:cNvSpPr>
          <p:nvPr>
            <p:ph idx="1"/>
          </p:nvPr>
        </p:nvSpPr>
        <p:spPr/>
        <p:txBody>
          <a:bodyPr/>
          <a:lstStyle/>
          <a:p>
            <a:r>
              <a:rPr lang="en-US" dirty="0"/>
              <a:t>Solid mechanics predicts the deformation of a body from its applied load</a:t>
            </a:r>
          </a:p>
          <a:p>
            <a:r>
              <a:rPr lang="en-US" dirty="0"/>
              <a:t>Elastic deformation and plastic deformation</a:t>
            </a:r>
          </a:p>
          <a:p>
            <a:r>
              <a:rPr lang="en-US" dirty="0"/>
              <a:t>Concepts of stress and strain</a:t>
            </a:r>
          </a:p>
          <a:p>
            <a:r>
              <a:rPr lang="en-US" dirty="0"/>
              <a:t>Elastic moduli and Elastic constants</a:t>
            </a:r>
          </a:p>
          <a:p>
            <a:r>
              <a:rPr lang="en-US" dirty="0"/>
              <a:t>Work hardening/strain hardening</a:t>
            </a:r>
          </a:p>
          <a:p>
            <a:r>
              <a:rPr lang="en-US" dirty="0"/>
              <a:t>Toughness, ductility, DBTT, etc.</a:t>
            </a:r>
          </a:p>
          <a:p>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89057552-69B1-DE70-9FC5-9D0F3DE4B9E0}"/>
              </a:ext>
            </a:extLst>
          </p:cNvPr>
          <p:cNvSpPr>
            <a:spLocks noGrp="1"/>
          </p:cNvSpPr>
          <p:nvPr>
            <p:ph type="sldNum" sz="quarter" idx="12"/>
          </p:nvPr>
        </p:nvSpPr>
        <p:spPr/>
        <p:txBody>
          <a:bodyPr/>
          <a:lstStyle/>
          <a:p>
            <a:pPr>
              <a:defRPr/>
            </a:pPr>
            <a:fld id="{3FF2C605-4958-CF43-AA48-80339EFDB0AF}" type="slidenum">
              <a:rPr lang="en-US" smtClean="0"/>
              <a:pPr>
                <a:defRPr/>
              </a:pPr>
              <a:t>2</a:t>
            </a:fld>
            <a:endParaRPr lang="en-US"/>
          </a:p>
        </p:txBody>
      </p:sp>
    </p:spTree>
    <p:extLst>
      <p:ext uri="{BB962C8B-B14F-4D97-AF65-F5344CB8AC3E}">
        <p14:creationId xmlns:p14="http://schemas.microsoft.com/office/powerpoint/2010/main" val="26151741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993DD-6662-9046-97AB-22EF61163DB7}"/>
              </a:ext>
            </a:extLst>
          </p:cNvPr>
          <p:cNvSpPr>
            <a:spLocks noGrp="1"/>
          </p:cNvSpPr>
          <p:nvPr>
            <p:ph type="title"/>
          </p:nvPr>
        </p:nvSpPr>
        <p:spPr/>
        <p:txBody>
          <a:bodyPr/>
          <a:lstStyle/>
          <a:p>
            <a:r>
              <a:rPr lang="en-US" dirty="0"/>
              <a:t>Where is hoop stress equal to zero?</a:t>
            </a:r>
          </a:p>
        </p:txBody>
      </p:sp>
      <p:sp>
        <p:nvSpPr>
          <p:cNvPr id="4" name="Slide Number Placeholder 3">
            <a:extLst>
              <a:ext uri="{FF2B5EF4-FFF2-40B4-BE49-F238E27FC236}">
                <a16:creationId xmlns:a16="http://schemas.microsoft.com/office/drawing/2014/main" id="{5F0D42C2-A5EC-224B-A2F7-BF62D829C741}"/>
              </a:ext>
            </a:extLst>
          </p:cNvPr>
          <p:cNvSpPr>
            <a:spLocks noGrp="1"/>
          </p:cNvSpPr>
          <p:nvPr>
            <p:ph type="sldNum" sz="quarter" idx="12"/>
          </p:nvPr>
        </p:nvSpPr>
        <p:spPr/>
        <p:txBody>
          <a:bodyPr/>
          <a:lstStyle/>
          <a:p>
            <a:pPr>
              <a:defRPr/>
            </a:pPr>
            <a:fld id="{3FF2C605-4958-CF43-AA48-80339EFDB0AF}" type="slidenum">
              <a:rPr lang="en-US" smtClean="0"/>
              <a:pPr>
                <a:defRPr/>
              </a:pPr>
              <a:t>20</a:t>
            </a:fld>
            <a:endParaRPr lang="en-US"/>
          </a:p>
        </p:txBody>
      </p:sp>
      <p:pic>
        <p:nvPicPr>
          <p:cNvPr id="5" name="Picture 4">
            <a:extLst>
              <a:ext uri="{FF2B5EF4-FFF2-40B4-BE49-F238E27FC236}">
                <a16:creationId xmlns:a16="http://schemas.microsoft.com/office/drawing/2014/main" id="{82C4B8FC-FD94-5C4B-8F92-68BB714C2352}"/>
              </a:ext>
            </a:extLst>
          </p:cNvPr>
          <p:cNvPicPr>
            <a:picLocks noChangeAspect="1"/>
          </p:cNvPicPr>
          <p:nvPr/>
        </p:nvPicPr>
        <p:blipFill rotWithShape="1">
          <a:blip r:embed="rId2"/>
          <a:srcRect t="34602" b="35131"/>
          <a:stretch/>
        </p:blipFill>
        <p:spPr>
          <a:xfrm>
            <a:off x="3871641" y="2158638"/>
            <a:ext cx="5532621" cy="627190"/>
          </a:xfrm>
          <a:prstGeom prst="rect">
            <a:avLst/>
          </a:prstGeom>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C18C9632-5C10-5448-830E-6BBC9DC9DAE6}"/>
                  </a:ext>
                </a:extLst>
              </p:cNvPr>
              <p:cNvSpPr txBox="1"/>
              <p:nvPr/>
            </p:nvSpPr>
            <p:spPr>
              <a:xfrm>
                <a:off x="3871641" y="3033537"/>
                <a:ext cx="4448718" cy="71590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𝜎</m:t>
                          </m:r>
                        </m:e>
                        <m:sub>
                          <m:r>
                            <a:rPr lang="en-US" i="1" smtClean="0">
                              <a:latin typeface="Cambria Math" panose="02040503050406030204" pitchFamily="18" charset="0"/>
                              <a:ea typeface="Cambria Math" panose="02040503050406030204" pitchFamily="18" charset="0"/>
                            </a:rPr>
                            <m:t>𝜃𝜃</m:t>
                          </m:r>
                        </m:sub>
                      </m:sSub>
                      <m:d>
                        <m:dPr>
                          <m:ctrlPr>
                            <a:rPr lang="en-US" b="0" i="1" smtClean="0">
                              <a:latin typeface="Cambria Math" panose="02040503050406030204" pitchFamily="18" charset="0"/>
                            </a:rPr>
                          </m:ctrlPr>
                        </m:dPr>
                        <m:e>
                          <m:r>
                            <a:rPr lang="en-US" b="0" i="1" smtClean="0">
                              <a:latin typeface="Cambria Math" panose="02040503050406030204" pitchFamily="18" charset="0"/>
                            </a:rPr>
                            <m:t>𝑟</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2</m:t>
                          </m:r>
                        </m:den>
                      </m:f>
                      <m:r>
                        <m:rPr>
                          <m:sty m:val="p"/>
                        </m:rPr>
                        <a:rPr lang="el-GR" b="0" i="1" smtClean="0">
                          <a:latin typeface="Cambria Math" panose="02040503050406030204" pitchFamily="18" charset="0"/>
                          <a:ea typeface="Cambria Math" panose="02040503050406030204" pitchFamily="18" charset="0"/>
                        </a:rPr>
                        <m:t>Δ</m:t>
                      </m:r>
                      <m:r>
                        <a:rPr lang="en-US" b="0" i="1" smtClean="0">
                          <a:latin typeface="Cambria Math" panose="02040503050406030204" pitchFamily="18" charset="0"/>
                          <a:ea typeface="Cambria Math" panose="02040503050406030204" pitchFamily="18" charset="0"/>
                        </a:rPr>
                        <m:t>𝑇</m:t>
                      </m:r>
                      <m:f>
                        <m:fPr>
                          <m:ctrlPr>
                            <a:rPr lang="en-US" b="0" i="1" smtClean="0">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𝐸</m:t>
                          </m:r>
                        </m:num>
                        <m:den>
                          <m:r>
                            <a:rPr lang="en-US" b="0" i="1" smtClean="0">
                              <a:latin typeface="Cambria Math" panose="02040503050406030204" pitchFamily="18" charset="0"/>
                              <a:ea typeface="Cambria Math" panose="02040503050406030204" pitchFamily="18" charset="0"/>
                            </a:rPr>
                            <m:t>1−</m:t>
                          </m:r>
                          <m:r>
                            <a:rPr lang="en-US" b="0" i="1" smtClean="0">
                              <a:latin typeface="Cambria Math" panose="02040503050406030204" pitchFamily="18" charset="0"/>
                              <a:ea typeface="Cambria Math" panose="02040503050406030204" pitchFamily="18" charset="0"/>
                            </a:rPr>
                            <m:t>𝜈</m:t>
                          </m:r>
                        </m:den>
                      </m:f>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1−2</m:t>
                          </m:r>
                          <m:f>
                            <m:fPr>
                              <m:ctrlPr>
                                <a:rPr lang="en-US" b="0" i="1" smtClean="0">
                                  <a:latin typeface="Cambria Math" panose="02040503050406030204" pitchFamily="18" charset="0"/>
                                  <a:ea typeface="Cambria Math" panose="02040503050406030204" pitchFamily="18" charset="0"/>
                                </a:rPr>
                              </m:ctrlPr>
                            </m:fPr>
                            <m:num>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num>
                            <m:den>
                              <m:r>
                                <a:rPr lang="en-US" b="0" i="1" smtClean="0">
                                  <a:latin typeface="Cambria Math" panose="02040503050406030204" pitchFamily="18" charset="0"/>
                                  <a:ea typeface="Cambria Math" panose="02040503050406030204" pitchFamily="18" charset="0"/>
                                </a:rPr>
                                <m:t>𝛿</m:t>
                              </m:r>
                            </m:den>
                          </m:f>
                          <m:d>
                            <m:dPr>
                              <m:ctrlPr>
                                <a:rPr lang="en-US" b="0" i="1" smtClean="0">
                                  <a:latin typeface="Cambria Math" panose="02040503050406030204" pitchFamily="18" charset="0"/>
                                  <a:ea typeface="Cambria Math" panose="02040503050406030204" pitchFamily="18" charset="0"/>
                                </a:rPr>
                              </m:ctrlPr>
                            </m:dPr>
                            <m:e>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𝑟</m:t>
                                  </m:r>
                                </m:num>
                                <m:den>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den>
                              </m:f>
                              <m:r>
                                <a:rPr lang="en-US" b="0" i="1" smtClean="0">
                                  <a:latin typeface="Cambria Math" panose="02040503050406030204" pitchFamily="18" charset="0"/>
                                  <a:ea typeface="Cambria Math" panose="02040503050406030204" pitchFamily="18" charset="0"/>
                                </a:rPr>
                                <m:t>−1</m:t>
                              </m:r>
                            </m:e>
                          </m:d>
                        </m:e>
                      </m:d>
                      <m:r>
                        <a:rPr lang="en-US" b="0" i="1" smtClean="0">
                          <a:latin typeface="Cambria Math" panose="02040503050406030204" pitchFamily="18" charset="0"/>
                          <a:ea typeface="Cambria Math" panose="02040503050406030204" pitchFamily="18" charset="0"/>
                        </a:rPr>
                        <m:t>=0</m:t>
                      </m:r>
                    </m:oMath>
                  </m:oMathPara>
                </a14:m>
                <a:endParaRPr lang="en-US" dirty="0"/>
              </a:p>
            </p:txBody>
          </p:sp>
        </mc:Choice>
        <mc:Fallback xmlns="">
          <p:sp>
            <p:nvSpPr>
              <p:cNvPr id="6" name="TextBox 5">
                <a:extLst>
                  <a:ext uri="{FF2B5EF4-FFF2-40B4-BE49-F238E27FC236}">
                    <a16:creationId xmlns:a16="http://schemas.microsoft.com/office/drawing/2014/main" id="{C18C9632-5C10-5448-830E-6BBC9DC9DAE6}"/>
                  </a:ext>
                </a:extLst>
              </p:cNvPr>
              <p:cNvSpPr txBox="1">
                <a:spLocks noRot="1" noChangeAspect="1" noMove="1" noResize="1" noEditPoints="1" noAdjustHandles="1" noChangeArrowheads="1" noChangeShapeType="1" noTextEdit="1"/>
              </p:cNvSpPr>
              <p:nvPr/>
            </p:nvSpPr>
            <p:spPr>
              <a:xfrm>
                <a:off x="3871641" y="3033537"/>
                <a:ext cx="4448718" cy="715902"/>
              </a:xfrm>
              <a:prstGeom prst="rect">
                <a:avLst/>
              </a:prstGeom>
              <a:blipFill>
                <a:blip r:embed="rId3"/>
                <a:stretch>
                  <a:fillRect r="-57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983158C-EEB4-A74B-9A6A-8E1EA276A64A}"/>
                  </a:ext>
                </a:extLst>
              </p:cNvPr>
              <p:cNvSpPr txBox="1"/>
              <p:nvPr/>
            </p:nvSpPr>
            <p:spPr>
              <a:xfrm>
                <a:off x="1430268" y="4072172"/>
                <a:ext cx="2441373" cy="71590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1−2</m:t>
                          </m:r>
                          <m:f>
                            <m:fPr>
                              <m:ctrlPr>
                                <a:rPr lang="en-US" b="0" i="1" smtClean="0">
                                  <a:latin typeface="Cambria Math" panose="02040503050406030204" pitchFamily="18" charset="0"/>
                                  <a:ea typeface="Cambria Math" panose="02040503050406030204" pitchFamily="18" charset="0"/>
                                </a:rPr>
                              </m:ctrlPr>
                            </m:fPr>
                            <m:num>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num>
                            <m:den>
                              <m:r>
                                <a:rPr lang="en-US" b="0" i="1" smtClean="0">
                                  <a:latin typeface="Cambria Math" panose="02040503050406030204" pitchFamily="18" charset="0"/>
                                  <a:ea typeface="Cambria Math" panose="02040503050406030204" pitchFamily="18" charset="0"/>
                                </a:rPr>
                                <m:t>𝛿</m:t>
                              </m:r>
                            </m:den>
                          </m:f>
                          <m:d>
                            <m:dPr>
                              <m:ctrlPr>
                                <a:rPr lang="en-US" b="0" i="1" smtClean="0">
                                  <a:latin typeface="Cambria Math" panose="02040503050406030204" pitchFamily="18" charset="0"/>
                                  <a:ea typeface="Cambria Math" panose="02040503050406030204" pitchFamily="18" charset="0"/>
                                </a:rPr>
                              </m:ctrlPr>
                            </m:dPr>
                            <m:e>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𝑟</m:t>
                                  </m:r>
                                </m:num>
                                <m:den>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den>
                              </m:f>
                              <m:r>
                                <a:rPr lang="en-US" b="0" i="1" smtClean="0">
                                  <a:latin typeface="Cambria Math" panose="02040503050406030204" pitchFamily="18" charset="0"/>
                                  <a:ea typeface="Cambria Math" panose="02040503050406030204" pitchFamily="18" charset="0"/>
                                </a:rPr>
                                <m:t>−1</m:t>
                              </m:r>
                            </m:e>
                          </m:d>
                        </m:e>
                      </m:d>
                      <m:r>
                        <a:rPr lang="en-US" b="0" i="1" smtClean="0">
                          <a:latin typeface="Cambria Math" panose="02040503050406030204" pitchFamily="18" charset="0"/>
                          <a:ea typeface="Cambria Math" panose="02040503050406030204" pitchFamily="18" charset="0"/>
                        </a:rPr>
                        <m:t>=0</m:t>
                      </m:r>
                    </m:oMath>
                  </m:oMathPara>
                </a14:m>
                <a:endParaRPr lang="en-US" dirty="0"/>
              </a:p>
            </p:txBody>
          </p:sp>
        </mc:Choice>
        <mc:Fallback xmlns="">
          <p:sp>
            <p:nvSpPr>
              <p:cNvPr id="7" name="TextBox 6">
                <a:extLst>
                  <a:ext uri="{FF2B5EF4-FFF2-40B4-BE49-F238E27FC236}">
                    <a16:creationId xmlns:a16="http://schemas.microsoft.com/office/drawing/2014/main" id="{D983158C-EEB4-A74B-9A6A-8E1EA276A64A}"/>
                  </a:ext>
                </a:extLst>
              </p:cNvPr>
              <p:cNvSpPr txBox="1">
                <a:spLocks noRot="1" noChangeAspect="1" noMove="1" noResize="1" noEditPoints="1" noAdjustHandles="1" noChangeArrowheads="1" noChangeShapeType="1" noTextEdit="1"/>
              </p:cNvSpPr>
              <p:nvPr/>
            </p:nvSpPr>
            <p:spPr>
              <a:xfrm>
                <a:off x="1430268" y="4072172"/>
                <a:ext cx="2441373" cy="715902"/>
              </a:xfrm>
              <a:prstGeom prst="rect">
                <a:avLst/>
              </a:prstGeom>
              <a:blipFill>
                <a:blip r:embed="rId4"/>
                <a:stretch>
                  <a:fillRect r="-155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BFCECD44-84C7-7740-BEAF-0042E983FF49}"/>
                  </a:ext>
                </a:extLst>
              </p:cNvPr>
              <p:cNvSpPr txBox="1"/>
              <p:nvPr/>
            </p:nvSpPr>
            <p:spPr>
              <a:xfrm>
                <a:off x="5217971" y="4147417"/>
                <a:ext cx="1756058" cy="56541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2</m:t>
                          </m:r>
                          <m:f>
                            <m:fPr>
                              <m:ctrlPr>
                                <a:rPr lang="en-US" b="0" i="1" smtClean="0">
                                  <a:latin typeface="Cambria Math" panose="02040503050406030204" pitchFamily="18" charset="0"/>
                                  <a:ea typeface="Cambria Math" panose="02040503050406030204" pitchFamily="18" charset="0"/>
                                </a:rPr>
                              </m:ctrlPr>
                            </m:fPr>
                            <m:num>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num>
                            <m:den>
                              <m:r>
                                <a:rPr lang="en-US" b="0" i="1" smtClean="0">
                                  <a:latin typeface="Cambria Math" panose="02040503050406030204" pitchFamily="18" charset="0"/>
                                  <a:ea typeface="Cambria Math" panose="02040503050406030204" pitchFamily="18" charset="0"/>
                                </a:rPr>
                                <m:t>𝛿</m:t>
                              </m:r>
                            </m:den>
                          </m:f>
                          <m:d>
                            <m:dPr>
                              <m:ctrlPr>
                                <a:rPr lang="en-US" b="0" i="1" smtClean="0">
                                  <a:latin typeface="Cambria Math" panose="02040503050406030204" pitchFamily="18" charset="0"/>
                                  <a:ea typeface="Cambria Math" panose="02040503050406030204" pitchFamily="18" charset="0"/>
                                </a:rPr>
                              </m:ctrlPr>
                            </m:dPr>
                            <m:e>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𝑟</m:t>
                                  </m:r>
                                </m:num>
                                <m:den>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den>
                              </m:f>
                              <m:r>
                                <a:rPr lang="en-US" b="0" i="1" smtClean="0">
                                  <a:latin typeface="Cambria Math" panose="02040503050406030204" pitchFamily="18" charset="0"/>
                                  <a:ea typeface="Cambria Math" panose="02040503050406030204" pitchFamily="18" charset="0"/>
                                </a:rPr>
                                <m:t>−1</m:t>
                              </m:r>
                            </m:e>
                          </m:d>
                        </m:e>
                      </m:d>
                      <m:r>
                        <a:rPr lang="en-US" b="0" i="1" smtClean="0">
                          <a:latin typeface="Cambria Math" panose="02040503050406030204" pitchFamily="18" charset="0"/>
                          <a:ea typeface="Cambria Math" panose="02040503050406030204" pitchFamily="18" charset="0"/>
                        </a:rPr>
                        <m:t>=1</m:t>
                      </m:r>
                    </m:oMath>
                  </m:oMathPara>
                </a14:m>
                <a:endParaRPr lang="en-US" dirty="0"/>
              </a:p>
            </p:txBody>
          </p:sp>
        </mc:Choice>
        <mc:Fallback xmlns="">
          <p:sp>
            <p:nvSpPr>
              <p:cNvPr id="8" name="TextBox 7">
                <a:extLst>
                  <a:ext uri="{FF2B5EF4-FFF2-40B4-BE49-F238E27FC236}">
                    <a16:creationId xmlns:a16="http://schemas.microsoft.com/office/drawing/2014/main" id="{BFCECD44-84C7-7740-BEAF-0042E983FF49}"/>
                  </a:ext>
                </a:extLst>
              </p:cNvPr>
              <p:cNvSpPr txBox="1">
                <a:spLocks noRot="1" noChangeAspect="1" noMove="1" noResize="1" noEditPoints="1" noAdjustHandles="1" noChangeArrowheads="1" noChangeShapeType="1" noTextEdit="1"/>
              </p:cNvSpPr>
              <p:nvPr/>
            </p:nvSpPr>
            <p:spPr>
              <a:xfrm>
                <a:off x="5217971" y="4147417"/>
                <a:ext cx="1756058" cy="565411"/>
              </a:xfrm>
              <a:prstGeom prst="rect">
                <a:avLst/>
              </a:prstGeom>
              <a:blipFill>
                <a:blip r:embed="rId5"/>
                <a:stretch>
                  <a:fillRect l="-2158" t="-2222" r="-2158"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293C3695-B173-584A-B759-1036E59546BC}"/>
                  </a:ext>
                </a:extLst>
              </p:cNvPr>
              <p:cNvSpPr txBox="1"/>
              <p:nvPr/>
            </p:nvSpPr>
            <p:spPr>
              <a:xfrm>
                <a:off x="8338696" y="4147416"/>
                <a:ext cx="1550873" cy="57342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ea typeface="Cambria Math" panose="02040503050406030204" pitchFamily="18" charset="0"/>
                            </a:rPr>
                          </m:ctrlPr>
                        </m:dPr>
                        <m:e>
                          <m:d>
                            <m:dPr>
                              <m:ctrlPr>
                                <a:rPr lang="en-US" b="0" i="1" smtClean="0">
                                  <a:latin typeface="Cambria Math" panose="02040503050406030204" pitchFamily="18" charset="0"/>
                                  <a:ea typeface="Cambria Math" panose="02040503050406030204" pitchFamily="18" charset="0"/>
                                </a:rPr>
                              </m:ctrlPr>
                            </m:dPr>
                            <m:e>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𝑟</m:t>
                                  </m:r>
                                </m:num>
                                <m:den>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den>
                              </m:f>
                              <m:r>
                                <a:rPr lang="en-US" b="0" i="1" smtClean="0">
                                  <a:latin typeface="Cambria Math" panose="02040503050406030204" pitchFamily="18" charset="0"/>
                                  <a:ea typeface="Cambria Math" panose="02040503050406030204" pitchFamily="18" charset="0"/>
                                </a:rPr>
                                <m:t>−1</m:t>
                              </m:r>
                            </m:e>
                          </m:d>
                        </m:e>
                      </m:d>
                      <m:r>
                        <a:rPr lang="en-US" b="0" i="1" smtClean="0">
                          <a:latin typeface="Cambria Math" panose="02040503050406030204" pitchFamily="18" charset="0"/>
                          <a:ea typeface="Cambria Math" panose="02040503050406030204" pitchFamily="18" charset="0"/>
                        </a:rPr>
                        <m:t>=</m:t>
                      </m:r>
                      <m:f>
                        <m:fPr>
                          <m:ctrlPr>
                            <a:rPr lang="en-US" i="1">
                              <a:latin typeface="Cambria Math" panose="02040503050406030204" pitchFamily="18" charset="0"/>
                              <a:ea typeface="Cambria Math" panose="02040503050406030204" pitchFamily="18" charset="0"/>
                            </a:rPr>
                          </m:ctrlPr>
                        </m:fPr>
                        <m:num>
                          <m:r>
                            <a:rPr lang="en-US" i="1" smtClean="0">
                              <a:latin typeface="Cambria Math" panose="02040503050406030204" pitchFamily="18" charset="0"/>
                              <a:ea typeface="Cambria Math" panose="02040503050406030204" pitchFamily="18" charset="0"/>
                            </a:rPr>
                            <m:t>𝛿</m:t>
                          </m:r>
                        </m:num>
                        <m:den>
                          <m:sSub>
                            <m:sSubPr>
                              <m:ctrlPr>
                                <a:rPr lang="en-US"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2</m:t>
                              </m:r>
                              <m:r>
                                <a:rPr lang="en-US" b="0" i="1" smtClean="0">
                                  <a:latin typeface="Cambria Math" panose="02040503050406030204" pitchFamily="18" charset="0"/>
                                  <a:ea typeface="Cambria Math" panose="02040503050406030204" pitchFamily="18" charset="0"/>
                                </a:rPr>
                                <m:t>𝑅</m:t>
                              </m:r>
                            </m:e>
                            <m:sub>
                              <m:r>
                                <a:rPr lang="en-US" b="0" i="1" smtClean="0">
                                  <a:latin typeface="Cambria Math" panose="02040503050406030204" pitchFamily="18" charset="0"/>
                                  <a:ea typeface="Cambria Math" panose="02040503050406030204" pitchFamily="18" charset="0"/>
                                </a:rPr>
                                <m:t>𝑖</m:t>
                              </m:r>
                            </m:sub>
                          </m:sSub>
                        </m:den>
                      </m:f>
                    </m:oMath>
                  </m:oMathPara>
                </a14:m>
                <a:endParaRPr lang="en-US" dirty="0"/>
              </a:p>
            </p:txBody>
          </p:sp>
        </mc:Choice>
        <mc:Fallback xmlns="">
          <p:sp>
            <p:nvSpPr>
              <p:cNvPr id="9" name="TextBox 8">
                <a:extLst>
                  <a:ext uri="{FF2B5EF4-FFF2-40B4-BE49-F238E27FC236}">
                    <a16:creationId xmlns:a16="http://schemas.microsoft.com/office/drawing/2014/main" id="{293C3695-B173-584A-B759-1036E59546BC}"/>
                  </a:ext>
                </a:extLst>
              </p:cNvPr>
              <p:cNvSpPr txBox="1">
                <a:spLocks noRot="1" noChangeAspect="1" noMove="1" noResize="1" noEditPoints="1" noAdjustHandles="1" noChangeArrowheads="1" noChangeShapeType="1" noTextEdit="1"/>
              </p:cNvSpPr>
              <p:nvPr/>
            </p:nvSpPr>
            <p:spPr>
              <a:xfrm>
                <a:off x="8338696" y="4147416"/>
                <a:ext cx="1550873" cy="573427"/>
              </a:xfrm>
              <a:prstGeom prst="rect">
                <a:avLst/>
              </a:prstGeom>
              <a:blipFill>
                <a:blip r:embed="rId6"/>
                <a:stretch>
                  <a:fillRect t="-2174" b="-652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44FFF240-ABD5-F24E-BA10-D25BF1F6B366}"/>
                  </a:ext>
                </a:extLst>
              </p:cNvPr>
              <p:cNvSpPr txBox="1"/>
              <p:nvPr/>
            </p:nvSpPr>
            <p:spPr>
              <a:xfrm>
                <a:off x="5335215" y="5258143"/>
                <a:ext cx="1521570" cy="699743"/>
              </a:xfrm>
              <a:prstGeom prst="rect">
                <a:avLst/>
              </a:prstGeom>
              <a:noFill/>
              <a:ln>
                <a:noFill/>
              </a:ln>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sz="2400" b="0" i="1" smtClean="0">
                              <a:latin typeface="Cambria Math" panose="02040503050406030204" pitchFamily="18" charset="0"/>
                              <a:ea typeface="Cambria Math" panose="02040503050406030204" pitchFamily="18" charset="0"/>
                            </a:rPr>
                          </m:ctrlPr>
                        </m:dPr>
                        <m:e>
                          <m:r>
                            <a:rPr lang="en-US" sz="2400" b="0" i="1" smtClean="0">
                              <a:latin typeface="Cambria Math" panose="02040503050406030204" pitchFamily="18" charset="0"/>
                              <a:ea typeface="Cambria Math" panose="02040503050406030204" pitchFamily="18" charset="0"/>
                            </a:rPr>
                            <m:t> </m:t>
                          </m:r>
                          <m:r>
                            <a:rPr lang="en-US" sz="2400" b="0" i="1" smtClean="0">
                              <a:latin typeface="Cambria Math" panose="02040503050406030204" pitchFamily="18" charset="0"/>
                              <a:ea typeface="Cambria Math" panose="02040503050406030204" pitchFamily="18" charset="0"/>
                            </a:rPr>
                            <m:t>𝑟</m:t>
                          </m:r>
                        </m:e>
                      </m:d>
                      <m:r>
                        <a:rPr lang="en-US" sz="2400" b="0" i="1" smtClean="0">
                          <a:latin typeface="Cambria Math" panose="02040503050406030204" pitchFamily="18" charset="0"/>
                          <a:ea typeface="Cambria Math" panose="02040503050406030204" pitchFamily="18" charset="0"/>
                        </a:rPr>
                        <m:t>=</m:t>
                      </m:r>
                      <m:f>
                        <m:fPr>
                          <m:ctrlPr>
                            <a:rPr lang="en-US" sz="2400" i="1">
                              <a:latin typeface="Cambria Math" panose="02040503050406030204" pitchFamily="18" charset="0"/>
                              <a:ea typeface="Cambria Math" panose="02040503050406030204" pitchFamily="18" charset="0"/>
                            </a:rPr>
                          </m:ctrlPr>
                        </m:fPr>
                        <m:num>
                          <m:r>
                            <a:rPr lang="en-US" sz="2400" i="1" smtClean="0">
                              <a:latin typeface="Cambria Math" panose="02040503050406030204" pitchFamily="18" charset="0"/>
                              <a:ea typeface="Cambria Math" panose="02040503050406030204" pitchFamily="18" charset="0"/>
                            </a:rPr>
                            <m:t>𝛿</m:t>
                          </m:r>
                        </m:num>
                        <m:den>
                          <m:r>
                            <a:rPr lang="en-US" sz="2400" i="1" smtClean="0">
                              <a:latin typeface="Cambria Math" panose="02040503050406030204" pitchFamily="18" charset="0"/>
                              <a:ea typeface="Cambria Math" panose="02040503050406030204" pitchFamily="18" charset="0"/>
                            </a:rPr>
                            <m:t>2</m:t>
                          </m:r>
                        </m:den>
                      </m:f>
                      <m:r>
                        <a:rPr lang="en-US" sz="2400" b="0" i="1" smtClean="0">
                          <a:latin typeface="Cambria Math" panose="02040503050406030204" pitchFamily="18" charset="0"/>
                          <a:ea typeface="Cambria Math" panose="02040503050406030204" pitchFamily="18" charset="0"/>
                        </a:rPr>
                        <m:t>+</m:t>
                      </m:r>
                      <m:sSub>
                        <m:sSubPr>
                          <m:ctrlPr>
                            <a:rPr lang="en-US" sz="2400" b="0" i="1" smtClean="0">
                              <a:latin typeface="Cambria Math" panose="02040503050406030204" pitchFamily="18" charset="0"/>
                              <a:ea typeface="Cambria Math" panose="02040503050406030204" pitchFamily="18" charset="0"/>
                            </a:rPr>
                          </m:ctrlPr>
                        </m:sSubPr>
                        <m:e>
                          <m:r>
                            <a:rPr lang="en-US" sz="2400" b="0" i="1" smtClean="0">
                              <a:latin typeface="Cambria Math" panose="02040503050406030204" pitchFamily="18" charset="0"/>
                              <a:ea typeface="Cambria Math" panose="02040503050406030204" pitchFamily="18" charset="0"/>
                            </a:rPr>
                            <m:t>𝑅</m:t>
                          </m:r>
                        </m:e>
                        <m:sub>
                          <m:r>
                            <a:rPr lang="en-US" sz="2400" b="0" i="1" smtClean="0">
                              <a:latin typeface="Cambria Math" panose="02040503050406030204" pitchFamily="18" charset="0"/>
                              <a:ea typeface="Cambria Math" panose="02040503050406030204" pitchFamily="18" charset="0"/>
                            </a:rPr>
                            <m:t>𝑖</m:t>
                          </m:r>
                        </m:sub>
                      </m:sSub>
                    </m:oMath>
                  </m:oMathPara>
                </a14:m>
                <a:endParaRPr lang="en-US" sz="2400" dirty="0"/>
              </a:p>
            </p:txBody>
          </p:sp>
        </mc:Choice>
        <mc:Fallback xmlns="">
          <p:sp>
            <p:nvSpPr>
              <p:cNvPr id="10" name="TextBox 9">
                <a:extLst>
                  <a:ext uri="{FF2B5EF4-FFF2-40B4-BE49-F238E27FC236}">
                    <a16:creationId xmlns:a16="http://schemas.microsoft.com/office/drawing/2014/main" id="{44FFF240-ABD5-F24E-BA10-D25BF1F6B366}"/>
                  </a:ext>
                </a:extLst>
              </p:cNvPr>
              <p:cNvSpPr txBox="1">
                <a:spLocks noRot="1" noChangeAspect="1" noMove="1" noResize="1" noEditPoints="1" noAdjustHandles="1" noChangeArrowheads="1" noChangeShapeType="1" noTextEdit="1"/>
              </p:cNvSpPr>
              <p:nvPr/>
            </p:nvSpPr>
            <p:spPr>
              <a:xfrm>
                <a:off x="5335215" y="5258143"/>
                <a:ext cx="1521570" cy="699743"/>
              </a:xfrm>
              <a:prstGeom prst="rect">
                <a:avLst/>
              </a:prstGeom>
              <a:blipFill>
                <a:blip r:embed="rId7"/>
                <a:stretch>
                  <a:fillRect l="-8333" r="-833" b="-14286"/>
                </a:stretch>
              </a:blipFill>
              <a:ln>
                <a:noFill/>
              </a:ln>
            </p:spPr>
            <p:txBody>
              <a:bodyPr/>
              <a:lstStyle/>
              <a:p>
                <a:r>
                  <a:rPr lang="en-US">
                    <a:noFill/>
                  </a:rPr>
                  <a:t> </a:t>
                </a:r>
              </a:p>
            </p:txBody>
          </p:sp>
        </mc:Fallback>
      </mc:AlternateContent>
      <p:cxnSp>
        <p:nvCxnSpPr>
          <p:cNvPr id="11" name="Straight Arrow Connector 10">
            <a:extLst>
              <a:ext uri="{FF2B5EF4-FFF2-40B4-BE49-F238E27FC236}">
                <a16:creationId xmlns:a16="http://schemas.microsoft.com/office/drawing/2014/main" id="{1B6E6B36-7C9E-B346-B03C-3E33938FA6AD}"/>
              </a:ext>
            </a:extLst>
          </p:cNvPr>
          <p:cNvCxnSpPr/>
          <p:nvPr/>
        </p:nvCxnSpPr>
        <p:spPr>
          <a:xfrm flipH="1">
            <a:off x="3138616" y="3749439"/>
            <a:ext cx="1433384" cy="22943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FE2EE606-4012-9844-8C18-CF3D8FEFA5C3}"/>
              </a:ext>
            </a:extLst>
          </p:cNvPr>
          <p:cNvCxnSpPr>
            <a:cxnSpLocks/>
          </p:cNvCxnSpPr>
          <p:nvPr/>
        </p:nvCxnSpPr>
        <p:spPr>
          <a:xfrm>
            <a:off x="4265521" y="4418376"/>
            <a:ext cx="68271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73F31D87-051F-2A4A-A708-F5BFCC743EA6}"/>
              </a:ext>
            </a:extLst>
          </p:cNvPr>
          <p:cNvCxnSpPr>
            <a:cxnSpLocks/>
          </p:cNvCxnSpPr>
          <p:nvPr/>
        </p:nvCxnSpPr>
        <p:spPr>
          <a:xfrm>
            <a:off x="7354643" y="4483391"/>
            <a:ext cx="71431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055050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8B216-FC7C-CF44-85AD-3F389E3959B6}"/>
              </a:ext>
            </a:extLst>
          </p:cNvPr>
          <p:cNvSpPr>
            <a:spLocks noGrp="1"/>
          </p:cNvSpPr>
          <p:nvPr>
            <p:ph type="title"/>
          </p:nvPr>
        </p:nvSpPr>
        <p:spPr/>
        <p:txBody>
          <a:bodyPr/>
          <a:lstStyle/>
          <a:p>
            <a:r>
              <a:rPr lang="en-US" dirty="0"/>
              <a:t>The linear temperature gradient across the cladding</a:t>
            </a:r>
            <a:br>
              <a:rPr lang="en-US" dirty="0"/>
            </a:br>
            <a:r>
              <a:rPr lang="en-US" dirty="0"/>
              <a:t>causes axial thermal stresses</a:t>
            </a:r>
          </a:p>
        </p:txBody>
      </p:sp>
      <p:sp>
        <p:nvSpPr>
          <p:cNvPr id="4" name="Slide Number Placeholder 3">
            <a:extLst>
              <a:ext uri="{FF2B5EF4-FFF2-40B4-BE49-F238E27FC236}">
                <a16:creationId xmlns:a16="http://schemas.microsoft.com/office/drawing/2014/main" id="{50F94B71-6295-6841-A23D-5D53513B2F3D}"/>
              </a:ext>
            </a:extLst>
          </p:cNvPr>
          <p:cNvSpPr>
            <a:spLocks noGrp="1"/>
          </p:cNvSpPr>
          <p:nvPr>
            <p:ph type="sldNum" sz="quarter" idx="12"/>
          </p:nvPr>
        </p:nvSpPr>
        <p:spPr/>
        <p:txBody>
          <a:bodyPr/>
          <a:lstStyle/>
          <a:p>
            <a:pPr>
              <a:defRPr/>
            </a:pPr>
            <a:fld id="{3FF2C605-4958-CF43-AA48-80339EFDB0AF}" type="slidenum">
              <a:rPr lang="en-US" smtClean="0"/>
              <a:pPr>
                <a:defRPr/>
              </a:pPr>
              <a:t>21</a:t>
            </a:fld>
            <a:endParaRPr lang="en-US"/>
          </a:p>
        </p:txBody>
      </p:sp>
      <p:pic>
        <p:nvPicPr>
          <p:cNvPr id="3" name="Picture 2">
            <a:extLst>
              <a:ext uri="{FF2B5EF4-FFF2-40B4-BE49-F238E27FC236}">
                <a16:creationId xmlns:a16="http://schemas.microsoft.com/office/drawing/2014/main" id="{712187E2-7507-0B65-5298-0E1B85DB76E0}"/>
              </a:ext>
            </a:extLst>
          </p:cNvPr>
          <p:cNvPicPr>
            <a:picLocks noChangeAspect="1"/>
          </p:cNvPicPr>
          <p:nvPr/>
        </p:nvPicPr>
        <p:blipFill>
          <a:blip r:embed="rId2"/>
          <a:stretch>
            <a:fillRect/>
          </a:stretch>
        </p:blipFill>
        <p:spPr>
          <a:xfrm>
            <a:off x="2997200" y="1968501"/>
            <a:ext cx="6197600" cy="4686300"/>
          </a:xfrm>
          <a:prstGeom prst="rect">
            <a:avLst/>
          </a:prstGeom>
        </p:spPr>
      </p:pic>
    </p:spTree>
    <p:extLst>
      <p:ext uri="{BB962C8B-B14F-4D97-AF65-F5344CB8AC3E}">
        <p14:creationId xmlns:p14="http://schemas.microsoft.com/office/powerpoint/2010/main" val="40804640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9D389-51E0-CB44-B0BB-CD1EC1851226}"/>
              </a:ext>
            </a:extLst>
          </p:cNvPr>
          <p:cNvSpPr>
            <a:spLocks noGrp="1"/>
          </p:cNvSpPr>
          <p:nvPr>
            <p:ph type="title"/>
          </p:nvPr>
        </p:nvSpPr>
        <p:spPr/>
        <p:txBody>
          <a:bodyPr/>
          <a:lstStyle/>
          <a:p>
            <a:r>
              <a:rPr lang="en-US" dirty="0"/>
              <a:t>Same approach to the thermal stress in a fuel pellet</a:t>
            </a:r>
          </a:p>
        </p:txBody>
      </p:sp>
      <p:sp>
        <p:nvSpPr>
          <p:cNvPr id="3" name="Content Placeholder 2">
            <a:extLst>
              <a:ext uri="{FF2B5EF4-FFF2-40B4-BE49-F238E27FC236}">
                <a16:creationId xmlns:a16="http://schemas.microsoft.com/office/drawing/2014/main" id="{4D7B3158-BB93-0146-94E4-F8322BF08165}"/>
              </a:ext>
            </a:extLst>
          </p:cNvPr>
          <p:cNvSpPr>
            <a:spLocks noGrp="1"/>
          </p:cNvSpPr>
          <p:nvPr>
            <p:ph idx="1"/>
          </p:nvPr>
        </p:nvSpPr>
        <p:spPr>
          <a:xfrm>
            <a:off x="609600" y="2160495"/>
            <a:ext cx="7115175" cy="3965670"/>
          </a:xfrm>
        </p:spPr>
        <p:txBody>
          <a:bodyPr/>
          <a:lstStyle/>
          <a:p>
            <a:r>
              <a:rPr lang="en-US" dirty="0"/>
              <a:t>The thermal stress is due to the temperature gradient</a:t>
            </a:r>
          </a:p>
          <a:p>
            <a:endParaRPr lang="en-US" dirty="0"/>
          </a:p>
        </p:txBody>
      </p:sp>
      <p:sp>
        <p:nvSpPr>
          <p:cNvPr id="4" name="Slide Number Placeholder 3">
            <a:extLst>
              <a:ext uri="{FF2B5EF4-FFF2-40B4-BE49-F238E27FC236}">
                <a16:creationId xmlns:a16="http://schemas.microsoft.com/office/drawing/2014/main" id="{28B9FFCF-39F7-744C-94D0-2F0D512905B9}"/>
              </a:ext>
            </a:extLst>
          </p:cNvPr>
          <p:cNvSpPr>
            <a:spLocks noGrp="1"/>
          </p:cNvSpPr>
          <p:nvPr>
            <p:ph type="sldNum" sz="quarter" idx="12"/>
          </p:nvPr>
        </p:nvSpPr>
        <p:spPr/>
        <p:txBody>
          <a:bodyPr/>
          <a:lstStyle/>
          <a:p>
            <a:pPr>
              <a:defRPr/>
            </a:pPr>
            <a:fld id="{3FF2C605-4958-CF43-AA48-80339EFDB0AF}" type="slidenum">
              <a:rPr lang="en-US" smtClean="0"/>
              <a:pPr>
                <a:defRPr/>
              </a:pPr>
              <a:t>22</a:t>
            </a:fld>
            <a:endParaRPr lang="en-US"/>
          </a:p>
        </p:txBody>
      </p:sp>
      <p:pic>
        <p:nvPicPr>
          <p:cNvPr id="5" name="Picture 4" descr="hoop_stress.png">
            <a:extLst>
              <a:ext uri="{FF2B5EF4-FFF2-40B4-BE49-F238E27FC236}">
                <a16:creationId xmlns:a16="http://schemas.microsoft.com/office/drawing/2014/main" id="{9BBD8933-4536-2449-8B2D-41EC1D94C8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20717" y="2160495"/>
            <a:ext cx="2471266" cy="2519520"/>
          </a:xfrm>
          <a:prstGeom prst="rect">
            <a:avLst/>
          </a:prstGeom>
        </p:spPr>
      </p:pic>
      <p:pic>
        <p:nvPicPr>
          <p:cNvPr id="6" name="Picture 5" descr="latex-image-1.pdf">
            <a:extLst>
              <a:ext uri="{FF2B5EF4-FFF2-40B4-BE49-F238E27FC236}">
                <a16:creationId xmlns:a16="http://schemas.microsoft.com/office/drawing/2014/main" id="{6762813D-6961-E645-8BA2-1822AAD877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116" y="3451674"/>
            <a:ext cx="1625600" cy="482600"/>
          </a:xfrm>
          <a:prstGeom prst="rect">
            <a:avLst/>
          </a:prstGeom>
        </p:spPr>
      </p:pic>
      <p:pic>
        <p:nvPicPr>
          <p:cNvPr id="7" name="Picture 6" descr="latex-image-1.pdf">
            <a:extLst>
              <a:ext uri="{FF2B5EF4-FFF2-40B4-BE49-F238E27FC236}">
                <a16:creationId xmlns:a16="http://schemas.microsoft.com/office/drawing/2014/main" id="{DD483B30-6E3E-8842-A2A7-3EF8CBAB10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99698" y="2722535"/>
            <a:ext cx="2984500" cy="698500"/>
          </a:xfrm>
          <a:prstGeom prst="rect">
            <a:avLst/>
          </a:prstGeom>
        </p:spPr>
      </p:pic>
      <p:pic>
        <p:nvPicPr>
          <p:cNvPr id="8" name="Picture 7" descr="latex-image-1.pdf">
            <a:extLst>
              <a:ext uri="{FF2B5EF4-FFF2-40B4-BE49-F238E27FC236}">
                <a16:creationId xmlns:a16="http://schemas.microsoft.com/office/drawing/2014/main" id="{9BD55368-219E-DC4F-AD34-507857AD75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25546" y="3383176"/>
            <a:ext cx="2997200" cy="698500"/>
          </a:xfrm>
          <a:prstGeom prst="rect">
            <a:avLst/>
          </a:prstGeom>
        </p:spPr>
      </p:pic>
      <p:pic>
        <p:nvPicPr>
          <p:cNvPr id="9" name="Picture 8" descr="latex-image-1.pdf">
            <a:extLst>
              <a:ext uri="{FF2B5EF4-FFF2-40B4-BE49-F238E27FC236}">
                <a16:creationId xmlns:a16="http://schemas.microsoft.com/office/drawing/2014/main" id="{29713D60-2815-334D-8578-3976597BBE7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00175" y="4308463"/>
            <a:ext cx="2374900" cy="698500"/>
          </a:xfrm>
          <a:prstGeom prst="rect">
            <a:avLst/>
          </a:prstGeom>
        </p:spPr>
      </p:pic>
      <p:pic>
        <p:nvPicPr>
          <p:cNvPr id="10" name="Picture 9" descr="latex-image-1.pdf">
            <a:extLst>
              <a:ext uri="{FF2B5EF4-FFF2-40B4-BE49-F238E27FC236}">
                <a16:creationId xmlns:a16="http://schemas.microsoft.com/office/drawing/2014/main" id="{809550C3-7BF4-A34B-AFE9-F0AB6682C64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73046" y="4308463"/>
            <a:ext cx="3949700" cy="622300"/>
          </a:xfrm>
          <a:prstGeom prst="rect">
            <a:avLst/>
          </a:prstGeom>
        </p:spPr>
      </p:pic>
      <p:pic>
        <p:nvPicPr>
          <p:cNvPr id="11" name="Picture 10" descr="latex-image-1.pdf">
            <a:extLst>
              <a:ext uri="{FF2B5EF4-FFF2-40B4-BE49-F238E27FC236}">
                <a16:creationId xmlns:a16="http://schemas.microsoft.com/office/drawing/2014/main" id="{20113967-B0F1-FC47-B5CA-BC55BBDA77B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72651" y="5440886"/>
            <a:ext cx="825500" cy="533400"/>
          </a:xfrm>
          <a:prstGeom prst="rect">
            <a:avLst/>
          </a:prstGeom>
        </p:spPr>
      </p:pic>
      <p:pic>
        <p:nvPicPr>
          <p:cNvPr id="12" name="Picture 11" descr="latex-image-1.pdf">
            <a:extLst>
              <a:ext uri="{FF2B5EF4-FFF2-40B4-BE49-F238E27FC236}">
                <a16:creationId xmlns:a16="http://schemas.microsoft.com/office/drawing/2014/main" id="{985E2825-0480-9B46-B318-3F48ACC90F0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95886" y="5507041"/>
            <a:ext cx="2476500" cy="622300"/>
          </a:xfrm>
          <a:prstGeom prst="rect">
            <a:avLst/>
          </a:prstGeom>
        </p:spPr>
      </p:pic>
      <p:pic>
        <p:nvPicPr>
          <p:cNvPr id="13" name="Picture 12" descr="latex-image-1.pdf">
            <a:extLst>
              <a:ext uri="{FF2B5EF4-FFF2-40B4-BE49-F238E27FC236}">
                <a16:creationId xmlns:a16="http://schemas.microsoft.com/office/drawing/2014/main" id="{44C571EB-F10E-6C48-8B57-F4B9FD8217A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581343" y="5402786"/>
            <a:ext cx="2019300" cy="609600"/>
          </a:xfrm>
          <a:prstGeom prst="rect">
            <a:avLst/>
          </a:prstGeom>
        </p:spPr>
      </p:pic>
    </p:spTree>
    <p:extLst>
      <p:ext uri="{BB962C8B-B14F-4D97-AF65-F5344CB8AC3E}">
        <p14:creationId xmlns:p14="http://schemas.microsoft.com/office/powerpoint/2010/main" val="34921717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FF17F-1BE7-1A45-8DB4-39326682967E}"/>
              </a:ext>
            </a:extLst>
          </p:cNvPr>
          <p:cNvSpPr>
            <a:spLocks noGrp="1"/>
          </p:cNvSpPr>
          <p:nvPr>
            <p:ph type="title"/>
          </p:nvPr>
        </p:nvSpPr>
        <p:spPr/>
        <p:txBody>
          <a:bodyPr/>
          <a:lstStyle/>
          <a:p>
            <a:r>
              <a:rPr lang="en-US" dirty="0"/>
              <a:t>Solve this stress ODE</a:t>
            </a:r>
          </a:p>
        </p:txBody>
      </p:sp>
      <p:sp>
        <p:nvSpPr>
          <p:cNvPr id="3" name="Content Placeholder 2">
            <a:extLst>
              <a:ext uri="{FF2B5EF4-FFF2-40B4-BE49-F238E27FC236}">
                <a16:creationId xmlns:a16="http://schemas.microsoft.com/office/drawing/2014/main" id="{8D095B57-8275-1045-8419-F79501145A84}"/>
              </a:ext>
            </a:extLst>
          </p:cNvPr>
          <p:cNvSpPr>
            <a:spLocks noGrp="1"/>
          </p:cNvSpPr>
          <p:nvPr>
            <p:ph idx="1"/>
          </p:nvPr>
        </p:nvSpPr>
        <p:spPr>
          <a:xfrm>
            <a:off x="609599" y="2160495"/>
            <a:ext cx="5212997" cy="3965670"/>
          </a:xfrm>
        </p:spPr>
        <p:txBody>
          <a:bodyPr/>
          <a:lstStyle/>
          <a:p>
            <a:r>
              <a:rPr lang="en-US" dirty="0"/>
              <a:t>The boundary conditions are:</a:t>
            </a:r>
          </a:p>
          <a:p>
            <a:pPr marL="0" indent="0">
              <a:buNone/>
            </a:pPr>
            <a:r>
              <a:rPr lang="en-US" dirty="0"/>
              <a:t>	</a:t>
            </a:r>
          </a:p>
          <a:p>
            <a:pPr marL="0" indent="0">
              <a:buNone/>
            </a:pPr>
            <a:endParaRPr lang="en-US" dirty="0"/>
          </a:p>
          <a:p>
            <a:pPr marL="0" indent="0">
              <a:buNone/>
            </a:pPr>
            <a:endParaRPr lang="en-US" dirty="0"/>
          </a:p>
          <a:p>
            <a:r>
              <a:rPr lang="en-US" dirty="0"/>
              <a:t>Once we solve it, we obtain</a:t>
            </a:r>
          </a:p>
          <a:p>
            <a:r>
              <a:rPr lang="en-US" dirty="0"/>
              <a:t>Then we can solve the hoop stress</a:t>
            </a:r>
          </a:p>
          <a:p>
            <a:r>
              <a:rPr lang="en-US" dirty="0"/>
              <a:t>The axial stress is more complicated to obtain, but you end up with</a:t>
            </a:r>
          </a:p>
          <a:p>
            <a:pPr marL="0" indent="0">
              <a:buNone/>
            </a:pPr>
            <a:endParaRPr lang="en-US" dirty="0"/>
          </a:p>
        </p:txBody>
      </p:sp>
      <p:sp>
        <p:nvSpPr>
          <p:cNvPr id="4" name="Slide Number Placeholder 3">
            <a:extLst>
              <a:ext uri="{FF2B5EF4-FFF2-40B4-BE49-F238E27FC236}">
                <a16:creationId xmlns:a16="http://schemas.microsoft.com/office/drawing/2014/main" id="{FD5E7D5E-EB80-6B47-8E70-0DBAACCE3578}"/>
              </a:ext>
            </a:extLst>
          </p:cNvPr>
          <p:cNvSpPr>
            <a:spLocks noGrp="1"/>
          </p:cNvSpPr>
          <p:nvPr>
            <p:ph type="sldNum" sz="quarter" idx="12"/>
          </p:nvPr>
        </p:nvSpPr>
        <p:spPr/>
        <p:txBody>
          <a:bodyPr/>
          <a:lstStyle/>
          <a:p>
            <a:pPr>
              <a:defRPr/>
            </a:pPr>
            <a:fld id="{3FF2C605-4958-CF43-AA48-80339EFDB0AF}" type="slidenum">
              <a:rPr lang="en-US" smtClean="0"/>
              <a:pPr>
                <a:defRPr/>
              </a:pPr>
              <a:t>23</a:t>
            </a:fld>
            <a:endParaRPr lang="en-US"/>
          </a:p>
        </p:txBody>
      </p:sp>
      <p:pic>
        <p:nvPicPr>
          <p:cNvPr id="5" name="Picture 4" descr="latex-image-1.pdf">
            <a:extLst>
              <a:ext uri="{FF2B5EF4-FFF2-40B4-BE49-F238E27FC236}">
                <a16:creationId xmlns:a16="http://schemas.microsoft.com/office/drawing/2014/main" id="{FE61CC85-DA34-5C46-8CD1-5B2A7734DE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9687" y="2334761"/>
            <a:ext cx="2476500" cy="622300"/>
          </a:xfrm>
          <a:prstGeom prst="rect">
            <a:avLst/>
          </a:prstGeom>
        </p:spPr>
      </p:pic>
      <p:pic>
        <p:nvPicPr>
          <p:cNvPr id="6" name="Picture 5" descr="latex-image-1.pdf">
            <a:extLst>
              <a:ext uri="{FF2B5EF4-FFF2-40B4-BE49-F238E27FC236}">
                <a16:creationId xmlns:a16="http://schemas.microsoft.com/office/drawing/2014/main" id="{D2B5707F-3CD4-B040-B10C-3978382880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76912" y="2300201"/>
            <a:ext cx="2019300" cy="609600"/>
          </a:xfrm>
          <a:prstGeom prst="rect">
            <a:avLst/>
          </a:prstGeom>
        </p:spPr>
      </p:pic>
      <p:pic>
        <p:nvPicPr>
          <p:cNvPr id="7" name="Picture 6" descr="latex-image-1.pdf">
            <a:extLst>
              <a:ext uri="{FF2B5EF4-FFF2-40B4-BE49-F238E27FC236}">
                <a16:creationId xmlns:a16="http://schemas.microsoft.com/office/drawing/2014/main" id="{B804A44B-047F-F040-8A32-60A0E6B645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3379" y="2732001"/>
            <a:ext cx="1905000" cy="355600"/>
          </a:xfrm>
          <a:prstGeom prst="rect">
            <a:avLst/>
          </a:prstGeom>
        </p:spPr>
      </p:pic>
      <p:pic>
        <p:nvPicPr>
          <p:cNvPr id="8" name="Picture 7" descr="latex-image-1.pdf">
            <a:extLst>
              <a:ext uri="{FF2B5EF4-FFF2-40B4-BE49-F238E27FC236}">
                <a16:creationId xmlns:a16="http://schemas.microsoft.com/office/drawing/2014/main" id="{A86E0F14-9F41-6F43-B4DD-1F6BBE988C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57679" y="3274746"/>
            <a:ext cx="1790700" cy="228600"/>
          </a:xfrm>
          <a:prstGeom prst="rect">
            <a:avLst/>
          </a:prstGeom>
        </p:spPr>
      </p:pic>
      <p:pic>
        <p:nvPicPr>
          <p:cNvPr id="9" name="Picture 8" descr="latex-image-1.pdf">
            <a:extLst>
              <a:ext uri="{FF2B5EF4-FFF2-40B4-BE49-F238E27FC236}">
                <a16:creationId xmlns:a16="http://schemas.microsoft.com/office/drawing/2014/main" id="{B3D62069-D6F6-BE4A-BD81-C81D24D3309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07870" y="3998462"/>
            <a:ext cx="2349500" cy="279400"/>
          </a:xfrm>
          <a:prstGeom prst="rect">
            <a:avLst/>
          </a:prstGeom>
        </p:spPr>
      </p:pic>
      <p:pic>
        <p:nvPicPr>
          <p:cNvPr id="10" name="Picture 9" descr="latex-image-1.pdf">
            <a:extLst>
              <a:ext uri="{FF2B5EF4-FFF2-40B4-BE49-F238E27FC236}">
                <a16:creationId xmlns:a16="http://schemas.microsoft.com/office/drawing/2014/main" id="{443E3FCF-320A-AF4E-AC46-A4F11FA140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07870" y="4802372"/>
            <a:ext cx="1968500" cy="241300"/>
          </a:xfrm>
          <a:prstGeom prst="rect">
            <a:avLst/>
          </a:prstGeom>
        </p:spPr>
      </p:pic>
      <p:pic>
        <p:nvPicPr>
          <p:cNvPr id="11" name="Picture 10" descr="latex-image-1.pdf">
            <a:extLst>
              <a:ext uri="{FF2B5EF4-FFF2-40B4-BE49-F238E27FC236}">
                <a16:creationId xmlns:a16="http://schemas.microsoft.com/office/drawing/2014/main" id="{C94BE21D-5A10-DE41-86D7-AD91426C7FE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70512" y="4789672"/>
            <a:ext cx="2235200" cy="254000"/>
          </a:xfrm>
          <a:prstGeom prst="rect">
            <a:avLst/>
          </a:prstGeom>
        </p:spPr>
      </p:pic>
      <p:pic>
        <p:nvPicPr>
          <p:cNvPr id="12" name="Picture 11" descr="latex-image-1.pdf">
            <a:extLst>
              <a:ext uri="{FF2B5EF4-FFF2-40B4-BE49-F238E27FC236}">
                <a16:creationId xmlns:a16="http://schemas.microsoft.com/office/drawing/2014/main" id="{07ED6397-98D5-CD4D-9A65-7723122CCF7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007870" y="5686080"/>
            <a:ext cx="2349500" cy="254000"/>
          </a:xfrm>
          <a:prstGeom prst="rect">
            <a:avLst/>
          </a:prstGeom>
        </p:spPr>
      </p:pic>
      <p:sp>
        <p:nvSpPr>
          <p:cNvPr id="13" name="Rectangle 12">
            <a:extLst>
              <a:ext uri="{FF2B5EF4-FFF2-40B4-BE49-F238E27FC236}">
                <a16:creationId xmlns:a16="http://schemas.microsoft.com/office/drawing/2014/main" id="{A1EAC623-3906-1145-B978-0EF80AB3F418}"/>
              </a:ext>
            </a:extLst>
          </p:cNvPr>
          <p:cNvSpPr/>
          <p:nvPr/>
        </p:nvSpPr>
        <p:spPr>
          <a:xfrm>
            <a:off x="5876925" y="3848100"/>
            <a:ext cx="2559262" cy="571500"/>
          </a:xfrm>
          <a:prstGeom prst="rect">
            <a:avLst/>
          </a:prstGeom>
          <a:noFill/>
          <a:ln w="127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8330540-3B53-0649-AD68-4372E7E52716}"/>
              </a:ext>
            </a:extLst>
          </p:cNvPr>
          <p:cNvSpPr/>
          <p:nvPr/>
        </p:nvSpPr>
        <p:spPr>
          <a:xfrm>
            <a:off x="5876925" y="5493636"/>
            <a:ext cx="2559262" cy="571500"/>
          </a:xfrm>
          <a:prstGeom prst="rect">
            <a:avLst/>
          </a:prstGeom>
          <a:noFill/>
          <a:ln w="127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86DAEC1-62A7-5443-9462-D69DE755F995}"/>
              </a:ext>
            </a:extLst>
          </p:cNvPr>
          <p:cNvSpPr/>
          <p:nvPr/>
        </p:nvSpPr>
        <p:spPr>
          <a:xfrm>
            <a:off x="8383540" y="4630922"/>
            <a:ext cx="2559262" cy="571500"/>
          </a:xfrm>
          <a:prstGeom prst="rect">
            <a:avLst/>
          </a:prstGeom>
          <a:noFill/>
          <a:ln w="127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9730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35DE9-BE02-F641-A13C-DA2F682F264F}"/>
              </a:ext>
            </a:extLst>
          </p:cNvPr>
          <p:cNvSpPr>
            <a:spLocks noGrp="1"/>
          </p:cNvSpPr>
          <p:nvPr>
            <p:ph type="title"/>
          </p:nvPr>
        </p:nvSpPr>
        <p:spPr/>
        <p:txBody>
          <a:bodyPr/>
          <a:lstStyle/>
          <a:p>
            <a:r>
              <a:rPr lang="en-US" dirty="0"/>
              <a:t>The fuel temperature gradient causes large thermal stresses</a:t>
            </a:r>
          </a:p>
        </p:txBody>
      </p:sp>
      <p:sp>
        <p:nvSpPr>
          <p:cNvPr id="4" name="Slide Number Placeholder 3">
            <a:extLst>
              <a:ext uri="{FF2B5EF4-FFF2-40B4-BE49-F238E27FC236}">
                <a16:creationId xmlns:a16="http://schemas.microsoft.com/office/drawing/2014/main" id="{C7401BB9-4AA5-984D-A525-9CA4D3F613D5}"/>
              </a:ext>
            </a:extLst>
          </p:cNvPr>
          <p:cNvSpPr>
            <a:spLocks noGrp="1"/>
          </p:cNvSpPr>
          <p:nvPr>
            <p:ph type="sldNum" sz="quarter" idx="12"/>
          </p:nvPr>
        </p:nvSpPr>
        <p:spPr/>
        <p:txBody>
          <a:bodyPr/>
          <a:lstStyle/>
          <a:p>
            <a:pPr>
              <a:defRPr/>
            </a:pPr>
            <a:fld id="{3FF2C605-4958-CF43-AA48-80339EFDB0AF}" type="slidenum">
              <a:rPr lang="en-US" smtClean="0"/>
              <a:pPr>
                <a:defRPr/>
              </a:pPr>
              <a:t>24</a:t>
            </a:fld>
            <a:endParaRPr lang="en-US"/>
          </a:p>
        </p:txBody>
      </p:sp>
      <p:pic>
        <p:nvPicPr>
          <p:cNvPr id="5" name="Picture 4">
            <a:extLst>
              <a:ext uri="{FF2B5EF4-FFF2-40B4-BE49-F238E27FC236}">
                <a16:creationId xmlns:a16="http://schemas.microsoft.com/office/drawing/2014/main" id="{7B433AE1-C511-D959-292B-43E00B5E14F2}"/>
              </a:ext>
            </a:extLst>
          </p:cNvPr>
          <p:cNvPicPr>
            <a:picLocks noChangeAspect="1"/>
          </p:cNvPicPr>
          <p:nvPr/>
        </p:nvPicPr>
        <p:blipFill>
          <a:blip r:embed="rId2"/>
          <a:stretch>
            <a:fillRect/>
          </a:stretch>
        </p:blipFill>
        <p:spPr>
          <a:xfrm>
            <a:off x="2636345" y="1531993"/>
            <a:ext cx="6919310" cy="5189483"/>
          </a:xfrm>
          <a:prstGeom prst="rect">
            <a:avLst/>
          </a:prstGeom>
        </p:spPr>
      </p:pic>
    </p:spTree>
    <p:extLst>
      <p:ext uri="{BB962C8B-B14F-4D97-AF65-F5344CB8AC3E}">
        <p14:creationId xmlns:p14="http://schemas.microsoft.com/office/powerpoint/2010/main" val="2015538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48291-BE66-2529-6193-9D35CAA39566}"/>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D113402B-64EA-BBA1-B847-969B22751CD4}"/>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7FDED63E-070C-3A25-BE75-E9FA1F1F64DA}"/>
              </a:ext>
            </a:extLst>
          </p:cNvPr>
          <p:cNvSpPr>
            <a:spLocks noGrp="1"/>
          </p:cNvSpPr>
          <p:nvPr>
            <p:ph type="sldNum" sz="quarter" idx="12"/>
          </p:nvPr>
        </p:nvSpPr>
        <p:spPr/>
        <p:txBody>
          <a:bodyPr/>
          <a:lstStyle/>
          <a:p>
            <a:pPr>
              <a:defRPr/>
            </a:pPr>
            <a:fld id="{3FF2C605-4958-CF43-AA48-80339EFDB0AF}" type="slidenum">
              <a:rPr lang="en-US" smtClean="0"/>
              <a:pPr>
                <a:defRPr/>
              </a:pPr>
              <a:t>25</a:t>
            </a:fld>
            <a:endParaRPr lang="en-US"/>
          </a:p>
        </p:txBody>
      </p:sp>
    </p:spTree>
    <p:extLst>
      <p:ext uri="{BB962C8B-B14F-4D97-AF65-F5344CB8AC3E}">
        <p14:creationId xmlns:p14="http://schemas.microsoft.com/office/powerpoint/2010/main" val="16402355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B1C6A-E2A7-C24B-B027-CED4BD1F68BE}"/>
              </a:ext>
            </a:extLst>
          </p:cNvPr>
          <p:cNvSpPr>
            <a:spLocks noGrp="1"/>
          </p:cNvSpPr>
          <p:nvPr>
            <p:ph type="title"/>
          </p:nvPr>
        </p:nvSpPr>
        <p:spPr/>
        <p:txBody>
          <a:bodyPr/>
          <a:lstStyle/>
          <a:p>
            <a:r>
              <a:rPr lang="en-US" dirty="0"/>
              <a:t>How far do fuel cracks extend?</a:t>
            </a:r>
          </a:p>
        </p:txBody>
      </p:sp>
      <p:sp>
        <p:nvSpPr>
          <p:cNvPr id="3" name="Content Placeholder 2">
            <a:extLst>
              <a:ext uri="{FF2B5EF4-FFF2-40B4-BE49-F238E27FC236}">
                <a16:creationId xmlns:a16="http://schemas.microsoft.com/office/drawing/2014/main" id="{095E0986-E778-7E4A-B01B-CC70D84B5F24}"/>
              </a:ext>
            </a:extLst>
          </p:cNvPr>
          <p:cNvSpPr>
            <a:spLocks noGrp="1"/>
          </p:cNvSpPr>
          <p:nvPr>
            <p:ph idx="1"/>
          </p:nvPr>
        </p:nvSpPr>
        <p:spPr>
          <a:xfrm>
            <a:off x="609600" y="2891072"/>
            <a:ext cx="10972800" cy="3188451"/>
          </a:xfrm>
        </p:spPr>
        <p:txBody>
          <a:bodyPr/>
          <a:lstStyle/>
          <a:p>
            <a:pPr marL="173038" indent="-173038">
              <a:buFont typeface="Arial"/>
              <a:buChar char="•"/>
            </a:pPr>
            <a:r>
              <a:rPr lang="en-US" dirty="0"/>
              <a:t>E = 200 </a:t>
            </a:r>
            <a:r>
              <a:rPr lang="en-US" dirty="0" err="1"/>
              <a:t>GPa</a:t>
            </a:r>
            <a:r>
              <a:rPr lang="en-US" dirty="0"/>
              <a:t>, </a:t>
            </a:r>
            <a:r>
              <a:rPr lang="en-US" dirty="0" err="1"/>
              <a:t>ν</a:t>
            </a:r>
            <a:r>
              <a:rPr lang="en-US" dirty="0"/>
              <a:t> = 0.345, α = 11.0e-6 1/K, </a:t>
            </a:r>
            <a:r>
              <a:rPr lang="en-US" dirty="0" err="1"/>
              <a:t>σ</a:t>
            </a:r>
            <a:r>
              <a:rPr lang="en-US" baseline="-25000" dirty="0" err="1"/>
              <a:t>fr</a:t>
            </a:r>
            <a:r>
              <a:rPr lang="en-US" dirty="0"/>
              <a:t> = 130 </a:t>
            </a:r>
            <a:r>
              <a:rPr lang="en-US" dirty="0" err="1"/>
              <a:t>MPa</a:t>
            </a:r>
            <a:r>
              <a:rPr lang="en-US" dirty="0"/>
              <a:t>, ΔT = 550 K</a:t>
            </a:r>
          </a:p>
          <a:p>
            <a:pPr marL="173038" indent="-173038">
              <a:buFont typeface="Arial"/>
              <a:buChar char="•"/>
            </a:pPr>
            <a:r>
              <a:rPr lang="en-US" dirty="0"/>
              <a:t>Solve for </a:t>
            </a:r>
            <a:r>
              <a:rPr lang="en-US" dirty="0" err="1"/>
              <a:t>η</a:t>
            </a:r>
            <a:endParaRPr lang="en-US" dirty="0"/>
          </a:p>
          <a:p>
            <a:pPr marL="630238" lvl="1" indent="-173038">
              <a:buFont typeface="Arial"/>
              <a:buChar char="•"/>
            </a:pPr>
            <a:r>
              <a:rPr lang="en-US" dirty="0"/>
              <a:t>– </a:t>
            </a:r>
            <a:r>
              <a:rPr lang="en-US" dirty="0" err="1"/>
              <a:t>σ</a:t>
            </a:r>
            <a:r>
              <a:rPr lang="en-US" baseline="-25000" dirty="0" err="1"/>
              <a:t>fr</a:t>
            </a:r>
            <a:r>
              <a:rPr lang="en-US" dirty="0"/>
              <a:t> / </a:t>
            </a:r>
            <a:r>
              <a:rPr lang="en-US" dirty="0" err="1"/>
              <a:t>σ</a:t>
            </a:r>
            <a:r>
              <a:rPr lang="en-US" dirty="0"/>
              <a:t>* = 1 – 3 η</a:t>
            </a:r>
            <a:r>
              <a:rPr lang="en-US" baseline="30000" dirty="0"/>
              <a:t>2</a:t>
            </a:r>
          </a:p>
          <a:p>
            <a:pPr marL="630238" lvl="1" indent="-173038">
              <a:buFont typeface="Arial"/>
              <a:buChar char="•"/>
            </a:pPr>
            <a:r>
              <a:rPr lang="en-US" dirty="0"/>
              <a:t>3 η</a:t>
            </a:r>
            <a:r>
              <a:rPr lang="en-US" baseline="30000" dirty="0"/>
              <a:t>2</a:t>
            </a:r>
            <a:r>
              <a:rPr lang="en-US" dirty="0"/>
              <a:t> = 1 + </a:t>
            </a:r>
            <a:r>
              <a:rPr lang="en-US" dirty="0" err="1"/>
              <a:t>σ</a:t>
            </a:r>
            <a:r>
              <a:rPr lang="en-US" baseline="-25000" dirty="0" err="1"/>
              <a:t>fr</a:t>
            </a:r>
            <a:r>
              <a:rPr lang="en-US" dirty="0"/>
              <a:t> / </a:t>
            </a:r>
            <a:r>
              <a:rPr lang="en-US" dirty="0" err="1"/>
              <a:t>σ</a:t>
            </a:r>
            <a:r>
              <a:rPr lang="en-US" dirty="0"/>
              <a:t>* </a:t>
            </a:r>
          </a:p>
          <a:p>
            <a:pPr marL="630238" lvl="1" indent="-173038">
              <a:buFont typeface="Arial"/>
              <a:buChar char="•"/>
            </a:pPr>
            <a:r>
              <a:rPr lang="en-US" dirty="0" err="1"/>
              <a:t>η</a:t>
            </a:r>
            <a:r>
              <a:rPr lang="en-US" dirty="0"/>
              <a:t> = ( (1 + </a:t>
            </a:r>
            <a:r>
              <a:rPr lang="en-US" dirty="0" err="1"/>
              <a:t>σ</a:t>
            </a:r>
            <a:r>
              <a:rPr lang="en-US" baseline="-25000" dirty="0" err="1"/>
              <a:t>fr</a:t>
            </a:r>
            <a:r>
              <a:rPr lang="en-US" dirty="0"/>
              <a:t> / </a:t>
            </a:r>
            <a:r>
              <a:rPr lang="en-US" dirty="0" err="1"/>
              <a:t>σ</a:t>
            </a:r>
            <a:r>
              <a:rPr lang="en-US" dirty="0"/>
              <a:t>*)/3 )</a:t>
            </a:r>
            <a:r>
              <a:rPr lang="en-US" baseline="30000" dirty="0"/>
              <a:t>½</a:t>
            </a:r>
            <a:r>
              <a:rPr lang="en-US" dirty="0"/>
              <a:t> </a:t>
            </a:r>
          </a:p>
          <a:p>
            <a:pPr marL="173038" indent="-173038">
              <a:buFont typeface="Arial"/>
              <a:buChar char="•"/>
            </a:pPr>
            <a:r>
              <a:rPr lang="en-US" dirty="0" err="1"/>
              <a:t>σ</a:t>
            </a:r>
            <a:r>
              <a:rPr lang="en-US" dirty="0"/>
              <a:t>* = 11.0e-6*200*550/(4*(1 – 0.345) ) = 461.8 </a:t>
            </a:r>
            <a:r>
              <a:rPr lang="en-US" dirty="0" err="1"/>
              <a:t>MPa</a:t>
            </a:r>
            <a:endParaRPr lang="en-US" dirty="0"/>
          </a:p>
          <a:p>
            <a:pPr marL="173038" indent="-173038">
              <a:buFont typeface="Arial"/>
              <a:buChar char="•"/>
            </a:pPr>
            <a:r>
              <a:rPr lang="en-US" dirty="0" err="1"/>
              <a:t>η</a:t>
            </a:r>
            <a:r>
              <a:rPr lang="en-US" dirty="0"/>
              <a:t> = sqrt( (1 + 130/461.8)/3 ) = 0.65</a:t>
            </a:r>
          </a:p>
        </p:txBody>
      </p:sp>
      <p:sp>
        <p:nvSpPr>
          <p:cNvPr id="4" name="Slide Number Placeholder 3">
            <a:extLst>
              <a:ext uri="{FF2B5EF4-FFF2-40B4-BE49-F238E27FC236}">
                <a16:creationId xmlns:a16="http://schemas.microsoft.com/office/drawing/2014/main" id="{C51AF2A8-51FE-6144-A00B-1526E869E4FB}"/>
              </a:ext>
            </a:extLst>
          </p:cNvPr>
          <p:cNvSpPr>
            <a:spLocks noGrp="1"/>
          </p:cNvSpPr>
          <p:nvPr>
            <p:ph type="sldNum" sz="quarter" idx="12"/>
          </p:nvPr>
        </p:nvSpPr>
        <p:spPr/>
        <p:txBody>
          <a:bodyPr/>
          <a:lstStyle/>
          <a:p>
            <a:pPr>
              <a:defRPr/>
            </a:pPr>
            <a:fld id="{3FF2C605-4958-CF43-AA48-80339EFDB0AF}" type="slidenum">
              <a:rPr lang="en-US" smtClean="0"/>
              <a:pPr>
                <a:defRPr/>
              </a:pPr>
              <a:t>26</a:t>
            </a:fld>
            <a:endParaRPr lang="en-US" dirty="0"/>
          </a:p>
        </p:txBody>
      </p:sp>
      <p:pic>
        <p:nvPicPr>
          <p:cNvPr id="5" name="Picture 4" descr="latex-image-1.pdf">
            <a:extLst>
              <a:ext uri="{FF2B5EF4-FFF2-40B4-BE49-F238E27FC236}">
                <a16:creationId xmlns:a16="http://schemas.microsoft.com/office/drawing/2014/main" id="{A1A3EC9D-956E-DA49-8974-B8169A358D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31740" y="2123329"/>
            <a:ext cx="2235200" cy="254000"/>
          </a:xfrm>
          <a:prstGeom prst="rect">
            <a:avLst/>
          </a:prstGeom>
        </p:spPr>
      </p:pic>
      <p:pic>
        <p:nvPicPr>
          <p:cNvPr id="6" name="Picture 5" descr="latex-image-1.pdf">
            <a:extLst>
              <a:ext uri="{FF2B5EF4-FFF2-40B4-BE49-F238E27FC236}">
                <a16:creationId xmlns:a16="http://schemas.microsoft.com/office/drawing/2014/main" id="{9F0F67B9-A068-2C45-8D23-B4043E18AF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2728" y="1940529"/>
            <a:ext cx="2019300" cy="609600"/>
          </a:xfrm>
          <a:prstGeom prst="rect">
            <a:avLst/>
          </a:prstGeom>
        </p:spPr>
      </p:pic>
      <p:pic>
        <p:nvPicPr>
          <p:cNvPr id="7" name="Picture 6" descr="latex-image-1.pdf">
            <a:extLst>
              <a:ext uri="{FF2B5EF4-FFF2-40B4-BE49-F238E27FC236}">
                <a16:creationId xmlns:a16="http://schemas.microsoft.com/office/drawing/2014/main" id="{E17E8F71-037E-6048-8192-08C5E4D5EE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2100" y="1978629"/>
            <a:ext cx="825500" cy="533400"/>
          </a:xfrm>
          <a:prstGeom prst="rect">
            <a:avLst/>
          </a:prstGeom>
        </p:spPr>
      </p:pic>
    </p:spTree>
    <p:extLst>
      <p:ext uri="{BB962C8B-B14F-4D97-AF65-F5344CB8AC3E}">
        <p14:creationId xmlns:p14="http://schemas.microsoft.com/office/powerpoint/2010/main" val="25525732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22D12-18CD-B14A-8569-BC4BC0DF6C44}"/>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0A6FA760-1496-0145-BE5A-C149CF8C614C}"/>
              </a:ext>
            </a:extLst>
          </p:cNvPr>
          <p:cNvSpPr>
            <a:spLocks noGrp="1"/>
          </p:cNvSpPr>
          <p:nvPr>
            <p:ph idx="1"/>
          </p:nvPr>
        </p:nvSpPr>
        <p:spPr>
          <a:xfrm>
            <a:off x="609600" y="2160495"/>
            <a:ext cx="10972800" cy="4195856"/>
          </a:xfrm>
        </p:spPr>
        <p:txBody>
          <a:bodyPr>
            <a:normAutofit fontScale="92500" lnSpcReduction="20000"/>
          </a:bodyPr>
          <a:lstStyle/>
          <a:p>
            <a:r>
              <a:rPr lang="en-US" dirty="0"/>
              <a:t>We derived two analytical solutions for the stress in a pressurized cylinder </a:t>
            </a:r>
          </a:p>
          <a:p>
            <a:pPr lvl="1"/>
            <a:r>
              <a:rPr lang="en-US" dirty="0"/>
              <a:t>Thin-walled cylinder</a:t>
            </a:r>
          </a:p>
          <a:p>
            <a:pPr lvl="1"/>
            <a:r>
              <a:rPr lang="en-US" dirty="0"/>
              <a:t>Thick-walled cylinder</a:t>
            </a:r>
          </a:p>
          <a:p>
            <a:r>
              <a:rPr lang="en-US" dirty="0"/>
              <a:t>Increases in temperature cause most materials to expand</a:t>
            </a:r>
          </a:p>
          <a:p>
            <a:r>
              <a:rPr lang="en-US" dirty="0"/>
              <a:t>We call this thermal expansion, which is a strain that doesn’t inherently cause stress</a:t>
            </a:r>
          </a:p>
          <a:p>
            <a:r>
              <a:rPr lang="en-US" dirty="0"/>
              <a:t>Thermal expansion can cause stress when</a:t>
            </a:r>
          </a:p>
          <a:p>
            <a:pPr lvl="1"/>
            <a:r>
              <a:rPr lang="en-US" dirty="0"/>
              <a:t>Deformation is constrained</a:t>
            </a:r>
          </a:p>
          <a:p>
            <a:pPr lvl="1"/>
            <a:r>
              <a:rPr lang="en-US" dirty="0"/>
              <a:t>There are gradients in the expansion coefficient</a:t>
            </a:r>
          </a:p>
          <a:p>
            <a:pPr lvl="1"/>
            <a:r>
              <a:rPr lang="en-US" dirty="0"/>
              <a:t>There is a temperature gradient</a:t>
            </a:r>
          </a:p>
          <a:p>
            <a:r>
              <a:rPr lang="en-US" dirty="0"/>
              <a:t>We developed analytical equations for thermal stresses</a:t>
            </a:r>
          </a:p>
          <a:p>
            <a:pPr lvl="1"/>
            <a:r>
              <a:rPr lang="en-US" dirty="0"/>
              <a:t>in the cladding</a:t>
            </a:r>
          </a:p>
          <a:p>
            <a:pPr lvl="1"/>
            <a:r>
              <a:rPr lang="en-US" dirty="0"/>
              <a:t>in the fuel</a:t>
            </a:r>
          </a:p>
          <a:p>
            <a:pPr lvl="1"/>
            <a:endParaRPr lang="en-US" dirty="0"/>
          </a:p>
          <a:p>
            <a:endParaRPr lang="en-US" dirty="0"/>
          </a:p>
        </p:txBody>
      </p:sp>
      <p:sp>
        <p:nvSpPr>
          <p:cNvPr id="4" name="Slide Number Placeholder 3">
            <a:extLst>
              <a:ext uri="{FF2B5EF4-FFF2-40B4-BE49-F238E27FC236}">
                <a16:creationId xmlns:a16="http://schemas.microsoft.com/office/drawing/2014/main" id="{01C0F03E-AAC3-0A43-8DBB-83D9575B7BA5}"/>
              </a:ext>
            </a:extLst>
          </p:cNvPr>
          <p:cNvSpPr>
            <a:spLocks noGrp="1"/>
          </p:cNvSpPr>
          <p:nvPr>
            <p:ph type="sldNum" sz="quarter" idx="12"/>
          </p:nvPr>
        </p:nvSpPr>
        <p:spPr/>
        <p:txBody>
          <a:bodyPr/>
          <a:lstStyle/>
          <a:p>
            <a:pPr>
              <a:defRPr/>
            </a:pPr>
            <a:fld id="{3FF2C605-4958-CF43-AA48-80339EFDB0AF}" type="slidenum">
              <a:rPr lang="en-US" smtClean="0"/>
              <a:pPr>
                <a:defRPr/>
              </a:pPr>
              <a:t>27</a:t>
            </a:fld>
            <a:endParaRPr lang="en-US"/>
          </a:p>
        </p:txBody>
      </p:sp>
    </p:spTree>
    <p:extLst>
      <p:ext uri="{BB962C8B-B14F-4D97-AF65-F5344CB8AC3E}">
        <p14:creationId xmlns:p14="http://schemas.microsoft.com/office/powerpoint/2010/main" val="99043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29CC1-34E4-A34F-8621-801D8886CE7C}"/>
              </a:ext>
            </a:extLst>
          </p:cNvPr>
          <p:cNvSpPr>
            <a:spLocks noGrp="1"/>
          </p:cNvSpPr>
          <p:nvPr>
            <p:ph type="title"/>
          </p:nvPr>
        </p:nvSpPr>
        <p:spPr>
          <a:xfrm>
            <a:off x="963084" y="1234721"/>
            <a:ext cx="10363200" cy="1362075"/>
          </a:xfrm>
        </p:spPr>
        <p:txBody>
          <a:bodyPr/>
          <a:lstStyle/>
          <a:p>
            <a:r>
              <a:rPr lang="en-US" dirty="0"/>
              <a:t>Mechanics</a:t>
            </a:r>
          </a:p>
        </p:txBody>
      </p:sp>
      <p:sp>
        <p:nvSpPr>
          <p:cNvPr id="4" name="Slide Number Placeholder 3">
            <a:extLst>
              <a:ext uri="{FF2B5EF4-FFF2-40B4-BE49-F238E27FC236}">
                <a16:creationId xmlns:a16="http://schemas.microsoft.com/office/drawing/2014/main" id="{2BFF06B0-02C9-F34D-82A4-D2D5BBAF6842}"/>
              </a:ext>
            </a:extLst>
          </p:cNvPr>
          <p:cNvSpPr>
            <a:spLocks noGrp="1"/>
          </p:cNvSpPr>
          <p:nvPr>
            <p:ph type="sldNum" sz="quarter" idx="12"/>
          </p:nvPr>
        </p:nvSpPr>
        <p:spPr/>
        <p:txBody>
          <a:bodyPr/>
          <a:lstStyle/>
          <a:p>
            <a:pPr>
              <a:defRPr/>
            </a:pPr>
            <a:fld id="{0DA6BD0F-ABBC-C14D-BC96-77BE126A748B}" type="slidenum">
              <a:rPr lang="en-US" smtClean="0"/>
              <a:pPr>
                <a:defRPr/>
              </a:pPr>
              <a:t>3</a:t>
            </a:fld>
            <a:endParaRPr lang="en-US"/>
          </a:p>
        </p:txBody>
      </p:sp>
    </p:spTree>
    <p:extLst>
      <p:ext uri="{BB962C8B-B14F-4D97-AF65-F5344CB8AC3E}">
        <p14:creationId xmlns:p14="http://schemas.microsoft.com/office/powerpoint/2010/main" val="19827186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FE5FE-C9E0-9647-996E-451599E67A13}"/>
              </a:ext>
            </a:extLst>
          </p:cNvPr>
          <p:cNvSpPr>
            <a:spLocks noGrp="1"/>
          </p:cNvSpPr>
          <p:nvPr>
            <p:ph type="title"/>
          </p:nvPr>
        </p:nvSpPr>
        <p:spPr/>
        <p:txBody>
          <a:bodyPr/>
          <a:lstStyle/>
          <a:p>
            <a:r>
              <a:rPr lang="en-US" dirty="0"/>
              <a:t>Develop constitutive relations for thick-walled</a:t>
            </a:r>
          </a:p>
        </p:txBody>
      </p:sp>
      <p:sp>
        <p:nvSpPr>
          <p:cNvPr id="3" name="Content Placeholder 2">
            <a:extLst>
              <a:ext uri="{FF2B5EF4-FFF2-40B4-BE49-F238E27FC236}">
                <a16:creationId xmlns:a16="http://schemas.microsoft.com/office/drawing/2014/main" id="{1A5FF8AC-A81E-1B44-8E2C-5097D7F2A84D}"/>
              </a:ext>
            </a:extLst>
          </p:cNvPr>
          <p:cNvSpPr>
            <a:spLocks noGrp="1"/>
          </p:cNvSpPr>
          <p:nvPr>
            <p:ph idx="1"/>
          </p:nvPr>
        </p:nvSpPr>
        <p:spPr>
          <a:xfrm>
            <a:off x="609600" y="2160495"/>
            <a:ext cx="7099139" cy="3965670"/>
          </a:xfrm>
        </p:spPr>
        <p:txBody>
          <a:bodyPr/>
          <a:lstStyle/>
          <a:p>
            <a:r>
              <a:rPr lang="en-US" sz="2000" dirty="0"/>
              <a:t>We assume small strains, so the strain is defined with respect to displacement: u</a:t>
            </a:r>
          </a:p>
          <a:p>
            <a:endParaRPr lang="en-US" sz="2000" dirty="0"/>
          </a:p>
          <a:p>
            <a:endParaRPr lang="en-US" sz="2000" dirty="0"/>
          </a:p>
          <a:p>
            <a:r>
              <a:rPr lang="en-US" sz="2000" dirty="0"/>
              <a:t> We assume isotropic material response:</a:t>
            </a:r>
          </a:p>
          <a:p>
            <a:endParaRPr lang="en-US" sz="2000" dirty="0"/>
          </a:p>
        </p:txBody>
      </p:sp>
      <p:sp>
        <p:nvSpPr>
          <p:cNvPr id="4" name="Slide Number Placeholder 3">
            <a:extLst>
              <a:ext uri="{FF2B5EF4-FFF2-40B4-BE49-F238E27FC236}">
                <a16:creationId xmlns:a16="http://schemas.microsoft.com/office/drawing/2014/main" id="{E4822867-0567-E545-8461-4C0F21EF61B7}"/>
              </a:ext>
            </a:extLst>
          </p:cNvPr>
          <p:cNvSpPr>
            <a:spLocks noGrp="1"/>
          </p:cNvSpPr>
          <p:nvPr>
            <p:ph type="sldNum" sz="quarter" idx="12"/>
          </p:nvPr>
        </p:nvSpPr>
        <p:spPr/>
        <p:txBody>
          <a:bodyPr/>
          <a:lstStyle/>
          <a:p>
            <a:pPr>
              <a:defRPr/>
            </a:pPr>
            <a:fld id="{3FF2C605-4958-CF43-AA48-80339EFDB0AF}" type="slidenum">
              <a:rPr lang="en-US" smtClean="0"/>
              <a:pPr>
                <a:defRPr/>
              </a:pPr>
              <a:t>4</a:t>
            </a:fld>
            <a:endParaRPr lang="en-US"/>
          </a:p>
        </p:txBody>
      </p:sp>
      <p:pic>
        <p:nvPicPr>
          <p:cNvPr id="5" name="Picture 4" descr="latex-image-1.pdf">
            <a:extLst>
              <a:ext uri="{FF2B5EF4-FFF2-40B4-BE49-F238E27FC236}">
                <a16:creationId xmlns:a16="http://schemas.microsoft.com/office/drawing/2014/main" id="{FD9081FC-D16C-5E4B-8493-5B6916A383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7064" y="2997058"/>
            <a:ext cx="5638800" cy="330200"/>
          </a:xfrm>
          <a:prstGeom prst="rect">
            <a:avLst/>
          </a:prstGeom>
        </p:spPr>
      </p:pic>
      <p:pic>
        <p:nvPicPr>
          <p:cNvPr id="6" name="Picture 5" descr="latex-image-1.pdf">
            <a:extLst>
              <a:ext uri="{FF2B5EF4-FFF2-40B4-BE49-F238E27FC236}">
                <a16:creationId xmlns:a16="http://schemas.microsoft.com/office/drawing/2014/main" id="{41A7D7B9-FE10-704A-A03B-B4043A7D0A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2168" y="4001368"/>
            <a:ext cx="3187700" cy="2349500"/>
          </a:xfrm>
          <a:prstGeom prst="rect">
            <a:avLst/>
          </a:prstGeom>
        </p:spPr>
      </p:pic>
      <p:pic>
        <p:nvPicPr>
          <p:cNvPr id="7" name="Picture 7" descr="temp_3Dslice.png">
            <a:extLst>
              <a:ext uri="{FF2B5EF4-FFF2-40B4-BE49-F238E27FC236}">
                <a16:creationId xmlns:a16="http://schemas.microsoft.com/office/drawing/2014/main" id="{387F6B20-9E2F-4B43-9CA1-50086F41C318}"/>
              </a:ext>
            </a:extLst>
          </p:cNvPr>
          <p:cNvPicPr>
            <a:picLocks noChangeAspect="1"/>
          </p:cNvPicPr>
          <p:nvPr/>
        </p:nvPicPr>
        <p:blipFill>
          <a:blip r:embed="rId4" cstate="screen">
            <a:alphaModFix/>
            <a:extLst>
              <a:ext uri="{28A0092B-C50C-407E-A947-70E740481C1C}">
                <a14:useLocalDpi xmlns:a14="http://schemas.microsoft.com/office/drawing/2010/main"/>
              </a:ext>
            </a:extLst>
          </a:blip>
          <a:srcRect l="37038" t="21089" r="40648" b="19846"/>
          <a:stretch>
            <a:fillRect/>
          </a:stretch>
        </p:blipFill>
        <p:spPr bwMode="auto">
          <a:xfrm>
            <a:off x="8149306" y="2004894"/>
            <a:ext cx="2270643" cy="4534019"/>
          </a:xfrm>
          <a:prstGeom prst="rect">
            <a:avLst/>
          </a:prstGeom>
          <a:noFill/>
          <a:ln>
            <a:noFill/>
          </a:ln>
          <a:extLst>
            <a:ext uri="{909E8E84-426E-40dd-AFC4-6F175D3DCCD1}">
              <a14:hiddenFill xmlns="" xmlns:a14="http://schemas.microsoft.com/office/drawing/2010/main">
                <a:solidFill>
                  <a:srgbClr val="FFFFFF">
                    <a:alpha val="49001"/>
                  </a:srgbClr>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67192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AB27B-A63A-2CB6-4730-0593EFB1E563}"/>
              </a:ext>
            </a:extLst>
          </p:cNvPr>
          <p:cNvSpPr>
            <a:spLocks noGrp="1"/>
          </p:cNvSpPr>
          <p:nvPr>
            <p:ph type="title"/>
          </p:nvPr>
        </p:nvSpPr>
        <p:spPr/>
        <p:txBody>
          <a:bodyPr/>
          <a:lstStyle/>
          <a:p>
            <a:r>
              <a:rPr lang="en-US" dirty="0"/>
              <a:t>Small strain theory</a:t>
            </a:r>
          </a:p>
        </p:txBody>
      </p:sp>
      <p:sp>
        <p:nvSpPr>
          <p:cNvPr id="3" name="Content Placeholder 2">
            <a:extLst>
              <a:ext uri="{FF2B5EF4-FFF2-40B4-BE49-F238E27FC236}">
                <a16:creationId xmlns:a16="http://schemas.microsoft.com/office/drawing/2014/main" id="{9813C43B-C83B-42EF-BDD5-40E0B5F6F119}"/>
              </a:ext>
            </a:extLst>
          </p:cNvPr>
          <p:cNvSpPr>
            <a:spLocks noGrp="1"/>
          </p:cNvSpPr>
          <p:nvPr>
            <p:ph idx="1"/>
          </p:nvPr>
        </p:nvSpPr>
        <p:spPr/>
        <p:txBody>
          <a:bodyPr/>
          <a:lstStyle/>
          <a:p>
            <a:r>
              <a:rPr lang="en-US" sz="2200" dirty="0"/>
              <a:t>In continuum mechanics, the infinitesimal strain theory is a mathematical approach to the description of the deformation of a solid body in which the displacements of the material particles are assumed to be much smaller than any relevant dimension of the body so that its geometry and the constitutive properties of the material at each point of space can be assumed to be unchanged by the deformation</a:t>
            </a:r>
          </a:p>
          <a:p>
            <a:r>
              <a:rPr lang="en-US" sz="2200" dirty="0"/>
              <a:t>With this assumption, the equations of continuum mechanics are considerably simplified</a:t>
            </a:r>
          </a:p>
          <a:p>
            <a:r>
              <a:rPr lang="en-US" sz="2200" dirty="0"/>
              <a:t>The small strain theory is commonly adopted in civil and mechanical engineering for the stress analysis of structures built from relatively stiff elastic materials</a:t>
            </a:r>
          </a:p>
        </p:txBody>
      </p:sp>
      <p:sp>
        <p:nvSpPr>
          <p:cNvPr id="4" name="Slide Number Placeholder 3">
            <a:extLst>
              <a:ext uri="{FF2B5EF4-FFF2-40B4-BE49-F238E27FC236}">
                <a16:creationId xmlns:a16="http://schemas.microsoft.com/office/drawing/2014/main" id="{C1D40180-E783-A3CA-B323-2F5FED597E68}"/>
              </a:ext>
            </a:extLst>
          </p:cNvPr>
          <p:cNvSpPr>
            <a:spLocks noGrp="1"/>
          </p:cNvSpPr>
          <p:nvPr>
            <p:ph type="sldNum" sz="quarter" idx="12"/>
          </p:nvPr>
        </p:nvSpPr>
        <p:spPr/>
        <p:txBody>
          <a:bodyPr/>
          <a:lstStyle/>
          <a:p>
            <a:pPr>
              <a:defRPr/>
            </a:pPr>
            <a:fld id="{3FF2C605-4958-CF43-AA48-80339EFDB0AF}" type="slidenum">
              <a:rPr lang="en-US" smtClean="0"/>
              <a:pPr>
                <a:defRPr/>
              </a:pPr>
              <a:t>5</a:t>
            </a:fld>
            <a:endParaRPr lang="en-US"/>
          </a:p>
        </p:txBody>
      </p:sp>
    </p:spTree>
    <p:extLst>
      <p:ext uri="{BB962C8B-B14F-4D97-AF65-F5344CB8AC3E}">
        <p14:creationId xmlns:p14="http://schemas.microsoft.com/office/powerpoint/2010/main" val="745209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8C9DE-36BE-D74A-83B1-A136DE29FE68}"/>
              </a:ext>
            </a:extLst>
          </p:cNvPr>
          <p:cNvSpPr>
            <a:spLocks noGrp="1"/>
          </p:cNvSpPr>
          <p:nvPr>
            <p:ph type="title"/>
          </p:nvPr>
        </p:nvSpPr>
        <p:spPr>
          <a:xfrm>
            <a:off x="609600" y="900114"/>
            <a:ext cx="10972800" cy="1068387"/>
          </a:xfrm>
        </p:spPr>
        <p:txBody>
          <a:bodyPr/>
          <a:lstStyle/>
          <a:p>
            <a:r>
              <a:rPr lang="en-US" dirty="0"/>
              <a:t>Stress within a pressurized cylinder that has thick walls (radius/thickness&lt;20)</a:t>
            </a:r>
          </a:p>
        </p:txBody>
      </p:sp>
      <p:sp>
        <p:nvSpPr>
          <p:cNvPr id="3" name="Content Placeholder 2">
            <a:extLst>
              <a:ext uri="{FF2B5EF4-FFF2-40B4-BE49-F238E27FC236}">
                <a16:creationId xmlns:a16="http://schemas.microsoft.com/office/drawing/2014/main" id="{A2D00897-4CE9-4D4F-8D76-FBF36D704148}"/>
              </a:ext>
            </a:extLst>
          </p:cNvPr>
          <p:cNvSpPr>
            <a:spLocks noGrp="1"/>
          </p:cNvSpPr>
          <p:nvPr>
            <p:ph idx="1"/>
          </p:nvPr>
        </p:nvSpPr>
        <p:spPr/>
        <p:txBody>
          <a:bodyPr>
            <a:normAutofit fontScale="92500" lnSpcReduction="20000"/>
          </a:bodyPr>
          <a:lstStyle/>
          <a:p>
            <a:endParaRPr lang="en-US" dirty="0"/>
          </a:p>
          <a:p>
            <a:endParaRPr lang="en-US" dirty="0"/>
          </a:p>
          <a:p>
            <a:r>
              <a:rPr lang="en-US" dirty="0"/>
              <a:t>The cylinder as an inner radius R</a:t>
            </a:r>
            <a:r>
              <a:rPr lang="en-US" baseline="-25000" dirty="0"/>
              <a:t>i</a:t>
            </a:r>
            <a:r>
              <a:rPr lang="en-US" dirty="0"/>
              <a:t> and an outer Radius R</a:t>
            </a:r>
            <a:r>
              <a:rPr lang="en-US" baseline="-25000" dirty="0"/>
              <a:t>o</a:t>
            </a:r>
          </a:p>
          <a:p>
            <a:r>
              <a:rPr lang="en-US" dirty="0"/>
              <a:t>We assume there is no shear stress, so </a:t>
            </a:r>
            <a:r>
              <a:rPr lang="en-US" dirty="0" err="1"/>
              <a:t>σ</a:t>
            </a:r>
            <a:r>
              <a:rPr lang="en-US" baseline="-25000" dirty="0" err="1"/>
              <a:t>rz</a:t>
            </a:r>
            <a:r>
              <a:rPr lang="en-US" dirty="0"/>
              <a:t> = 0</a:t>
            </a:r>
          </a:p>
          <a:p>
            <a:endParaRPr lang="en-US" dirty="0"/>
          </a:p>
          <a:p>
            <a:r>
              <a:rPr lang="en-US" dirty="0"/>
              <a:t>We will begin with the r equation</a:t>
            </a:r>
          </a:p>
          <a:p>
            <a:endParaRPr lang="en-US" dirty="0"/>
          </a:p>
          <a:p>
            <a:r>
              <a:rPr lang="en-US" dirty="0"/>
              <a:t>Now we need our constitutive law</a:t>
            </a:r>
          </a:p>
          <a:p>
            <a:endParaRPr lang="en-US" dirty="0"/>
          </a:p>
          <a:p>
            <a:endParaRPr lang="en-US" dirty="0"/>
          </a:p>
          <a:p>
            <a:r>
              <a:rPr lang="en-US" dirty="0"/>
              <a:t>We combine these equations to get</a:t>
            </a:r>
          </a:p>
        </p:txBody>
      </p:sp>
      <p:sp>
        <p:nvSpPr>
          <p:cNvPr id="4" name="Slide Number Placeholder 3">
            <a:extLst>
              <a:ext uri="{FF2B5EF4-FFF2-40B4-BE49-F238E27FC236}">
                <a16:creationId xmlns:a16="http://schemas.microsoft.com/office/drawing/2014/main" id="{0364F062-8F1F-E54D-B329-03A6418133DB}"/>
              </a:ext>
            </a:extLst>
          </p:cNvPr>
          <p:cNvSpPr>
            <a:spLocks noGrp="1"/>
          </p:cNvSpPr>
          <p:nvPr>
            <p:ph type="sldNum" sz="quarter" idx="12"/>
          </p:nvPr>
        </p:nvSpPr>
        <p:spPr/>
        <p:txBody>
          <a:bodyPr/>
          <a:lstStyle/>
          <a:p>
            <a:pPr>
              <a:defRPr/>
            </a:pPr>
            <a:fld id="{3FF2C605-4958-CF43-AA48-80339EFDB0AF}" type="slidenum">
              <a:rPr lang="en-US" smtClean="0"/>
              <a:pPr>
                <a:defRPr/>
              </a:pPr>
              <a:t>6</a:t>
            </a:fld>
            <a:endParaRPr lang="en-US"/>
          </a:p>
        </p:txBody>
      </p:sp>
      <p:pic>
        <p:nvPicPr>
          <p:cNvPr id="5" name="Picture 4">
            <a:extLst>
              <a:ext uri="{FF2B5EF4-FFF2-40B4-BE49-F238E27FC236}">
                <a16:creationId xmlns:a16="http://schemas.microsoft.com/office/drawing/2014/main" id="{D1BAF421-6222-8A4D-89F9-0250C413548A}"/>
              </a:ext>
            </a:extLst>
          </p:cNvPr>
          <p:cNvPicPr>
            <a:picLocks noChangeAspect="1"/>
          </p:cNvPicPr>
          <p:nvPr/>
        </p:nvPicPr>
        <p:blipFill rotWithShape="1">
          <a:blip r:embed="rId2"/>
          <a:srcRect l="55384"/>
          <a:stretch/>
        </p:blipFill>
        <p:spPr>
          <a:xfrm>
            <a:off x="10041774" y="3020222"/>
            <a:ext cx="1029497" cy="740125"/>
          </a:xfrm>
          <a:prstGeom prst="rect">
            <a:avLst/>
          </a:prstGeom>
        </p:spPr>
      </p:pic>
      <p:pic>
        <p:nvPicPr>
          <p:cNvPr id="6" name="Picture 5">
            <a:extLst>
              <a:ext uri="{FF2B5EF4-FFF2-40B4-BE49-F238E27FC236}">
                <a16:creationId xmlns:a16="http://schemas.microsoft.com/office/drawing/2014/main" id="{EF66B003-AD80-F742-8EF6-B9749169617E}"/>
              </a:ext>
            </a:extLst>
          </p:cNvPr>
          <p:cNvPicPr>
            <a:picLocks noChangeAspect="1"/>
          </p:cNvPicPr>
          <p:nvPr/>
        </p:nvPicPr>
        <p:blipFill>
          <a:blip r:embed="rId3"/>
          <a:stretch>
            <a:fillRect/>
          </a:stretch>
        </p:blipFill>
        <p:spPr>
          <a:xfrm>
            <a:off x="2298076" y="1962618"/>
            <a:ext cx="3011963" cy="653695"/>
          </a:xfrm>
          <a:prstGeom prst="rect">
            <a:avLst/>
          </a:prstGeom>
        </p:spPr>
      </p:pic>
      <p:pic>
        <p:nvPicPr>
          <p:cNvPr id="7" name="Picture 6">
            <a:extLst>
              <a:ext uri="{FF2B5EF4-FFF2-40B4-BE49-F238E27FC236}">
                <a16:creationId xmlns:a16="http://schemas.microsoft.com/office/drawing/2014/main" id="{9F1A8743-4CB4-AB4C-9355-95B9B20DFEFF}"/>
              </a:ext>
            </a:extLst>
          </p:cNvPr>
          <p:cNvPicPr>
            <a:picLocks noChangeAspect="1"/>
          </p:cNvPicPr>
          <p:nvPr/>
        </p:nvPicPr>
        <p:blipFill>
          <a:blip r:embed="rId2"/>
          <a:stretch>
            <a:fillRect/>
          </a:stretch>
        </p:blipFill>
        <p:spPr>
          <a:xfrm>
            <a:off x="6096000" y="1930517"/>
            <a:ext cx="2307447" cy="740125"/>
          </a:xfrm>
          <a:prstGeom prst="rect">
            <a:avLst/>
          </a:prstGeom>
        </p:spPr>
      </p:pic>
      <p:grpSp>
        <p:nvGrpSpPr>
          <p:cNvPr id="8" name="Group 7">
            <a:extLst>
              <a:ext uri="{FF2B5EF4-FFF2-40B4-BE49-F238E27FC236}">
                <a16:creationId xmlns:a16="http://schemas.microsoft.com/office/drawing/2014/main" id="{5CEEA1E3-D09F-104F-82FB-1E1FC6D1F217}"/>
              </a:ext>
            </a:extLst>
          </p:cNvPr>
          <p:cNvGrpSpPr/>
          <p:nvPr/>
        </p:nvGrpSpPr>
        <p:grpSpPr>
          <a:xfrm>
            <a:off x="7261078" y="3162536"/>
            <a:ext cx="2269568" cy="653695"/>
            <a:chOff x="1617503" y="2999872"/>
            <a:chExt cx="2269568" cy="653695"/>
          </a:xfrm>
        </p:grpSpPr>
        <p:pic>
          <p:nvPicPr>
            <p:cNvPr id="9" name="Picture 8">
              <a:extLst>
                <a:ext uri="{FF2B5EF4-FFF2-40B4-BE49-F238E27FC236}">
                  <a16:creationId xmlns:a16="http://schemas.microsoft.com/office/drawing/2014/main" id="{73C57827-5106-AD4F-AEB6-3AC5901A830F}"/>
                </a:ext>
              </a:extLst>
            </p:cNvPr>
            <p:cNvPicPr>
              <a:picLocks noChangeAspect="1"/>
            </p:cNvPicPr>
            <p:nvPr/>
          </p:nvPicPr>
          <p:blipFill rotWithShape="1">
            <a:blip r:embed="rId3"/>
            <a:srcRect r="38653"/>
            <a:stretch/>
          </p:blipFill>
          <p:spPr>
            <a:xfrm>
              <a:off x="1617503" y="2999872"/>
              <a:ext cx="1847767" cy="653695"/>
            </a:xfrm>
            <a:prstGeom prst="rect">
              <a:avLst/>
            </a:prstGeom>
          </p:spPr>
        </p:pic>
        <p:pic>
          <p:nvPicPr>
            <p:cNvPr id="10" name="Picture 9">
              <a:extLst>
                <a:ext uri="{FF2B5EF4-FFF2-40B4-BE49-F238E27FC236}">
                  <a16:creationId xmlns:a16="http://schemas.microsoft.com/office/drawing/2014/main" id="{EE1B512E-2202-DB48-802B-143673DEB616}"/>
                </a:ext>
              </a:extLst>
            </p:cNvPr>
            <p:cNvPicPr>
              <a:picLocks noChangeAspect="1"/>
            </p:cNvPicPr>
            <p:nvPr/>
          </p:nvPicPr>
          <p:blipFill rotWithShape="1">
            <a:blip r:embed="rId3"/>
            <a:srcRect l="85038"/>
            <a:stretch/>
          </p:blipFill>
          <p:spPr>
            <a:xfrm>
              <a:off x="3436407" y="2999872"/>
              <a:ext cx="450664" cy="653695"/>
            </a:xfrm>
            <a:prstGeom prst="rect">
              <a:avLst/>
            </a:prstGeom>
          </p:spPr>
        </p:pic>
      </p:grpSp>
      <p:pic>
        <p:nvPicPr>
          <p:cNvPr id="12" name="Picture 11" descr="latex-image-1.pdf">
            <a:extLst>
              <a:ext uri="{FF2B5EF4-FFF2-40B4-BE49-F238E27FC236}">
                <a16:creationId xmlns:a16="http://schemas.microsoft.com/office/drawing/2014/main" id="{C00B95E2-A4B2-994E-B624-6C08DA49244B}"/>
              </a:ext>
            </a:extLst>
          </p:cNvPr>
          <p:cNvPicPr>
            <a:picLocks noChangeAspect="1"/>
          </p:cNvPicPr>
          <p:nvPr/>
        </p:nvPicPr>
        <p:blipFill rotWithShape="1">
          <a:blip r:embed="rId4">
            <a:extLst>
              <a:ext uri="{28A0092B-C50C-407E-A947-70E740481C1C}">
                <a14:useLocalDpi xmlns:a14="http://schemas.microsoft.com/office/drawing/2010/main" val="0"/>
              </a:ext>
            </a:extLst>
          </a:blip>
          <a:srcRect t="-2548" b="23379"/>
          <a:stretch/>
        </p:blipFill>
        <p:spPr>
          <a:xfrm>
            <a:off x="8187711" y="4008225"/>
            <a:ext cx="2898922" cy="1691537"/>
          </a:xfrm>
          <a:prstGeom prst="rect">
            <a:avLst/>
          </a:prstGeom>
        </p:spPr>
      </p:pic>
      <p:pic>
        <p:nvPicPr>
          <p:cNvPr id="13" name="Picture 12" descr="latex-image-1.pdf">
            <a:extLst>
              <a:ext uri="{FF2B5EF4-FFF2-40B4-BE49-F238E27FC236}">
                <a16:creationId xmlns:a16="http://schemas.microsoft.com/office/drawing/2014/main" id="{2D186E3B-F4C6-EF42-80B1-9DD0779A39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90294" y="4860265"/>
            <a:ext cx="3848100" cy="584200"/>
          </a:xfrm>
          <a:prstGeom prst="rect">
            <a:avLst/>
          </a:prstGeom>
        </p:spPr>
      </p:pic>
      <p:pic>
        <p:nvPicPr>
          <p:cNvPr id="14" name="Picture 13" descr="latex-image-1.pdf">
            <a:extLst>
              <a:ext uri="{FF2B5EF4-FFF2-40B4-BE49-F238E27FC236}">
                <a16:creationId xmlns:a16="http://schemas.microsoft.com/office/drawing/2014/main" id="{47A04BB3-49B1-1D4F-A010-FBAEF109234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9600" y="5999958"/>
            <a:ext cx="4241800" cy="241300"/>
          </a:xfrm>
          <a:prstGeom prst="rect">
            <a:avLst/>
          </a:prstGeom>
        </p:spPr>
      </p:pic>
      <p:pic>
        <p:nvPicPr>
          <p:cNvPr id="15" name="Picture 14" descr="latex-image-1.pdf">
            <a:extLst>
              <a:ext uri="{FF2B5EF4-FFF2-40B4-BE49-F238E27FC236}">
                <a16:creationId xmlns:a16="http://schemas.microsoft.com/office/drawing/2014/main" id="{22B15CD5-3121-804B-B592-4D63ED42BB9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61627" y="5995075"/>
            <a:ext cx="3873500" cy="292100"/>
          </a:xfrm>
          <a:prstGeom prst="rect">
            <a:avLst/>
          </a:prstGeom>
        </p:spPr>
      </p:pic>
      <p:pic>
        <p:nvPicPr>
          <p:cNvPr id="16" name="Picture 15" descr="latex-image-1.pdf">
            <a:extLst>
              <a:ext uri="{FF2B5EF4-FFF2-40B4-BE49-F238E27FC236}">
                <a16:creationId xmlns:a16="http://schemas.microsoft.com/office/drawing/2014/main" id="{E1A0B2E7-034B-DB48-8FC6-121E6B69FCF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65389" y="6380067"/>
            <a:ext cx="3289300" cy="241300"/>
          </a:xfrm>
          <a:prstGeom prst="rect">
            <a:avLst/>
          </a:prstGeom>
        </p:spPr>
      </p:pic>
      <p:pic>
        <p:nvPicPr>
          <p:cNvPr id="17" name="Picture 16" descr="latex-image-1.pdf">
            <a:extLst>
              <a:ext uri="{FF2B5EF4-FFF2-40B4-BE49-F238E27FC236}">
                <a16:creationId xmlns:a16="http://schemas.microsoft.com/office/drawing/2014/main" id="{7ECB1385-F4FD-1445-8BA6-5635028CD0C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08378" y="4201223"/>
            <a:ext cx="2552700" cy="254000"/>
          </a:xfrm>
          <a:prstGeom prst="rect">
            <a:avLst/>
          </a:prstGeom>
        </p:spPr>
      </p:pic>
      <p:pic>
        <p:nvPicPr>
          <p:cNvPr id="18" name="Picture 17" descr="latex-image-1.pdf">
            <a:extLst>
              <a:ext uri="{FF2B5EF4-FFF2-40B4-BE49-F238E27FC236}">
                <a16:creationId xmlns:a16="http://schemas.microsoft.com/office/drawing/2014/main" id="{DDBE3B5C-C5BA-0A46-908A-1916E675EF3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6027" y="4201223"/>
            <a:ext cx="1968500" cy="241300"/>
          </a:xfrm>
          <a:prstGeom prst="rect">
            <a:avLst/>
          </a:prstGeom>
        </p:spPr>
      </p:pic>
      <p:sp>
        <p:nvSpPr>
          <p:cNvPr id="11" name="Rounded Rectangle 10">
            <a:extLst>
              <a:ext uri="{FF2B5EF4-FFF2-40B4-BE49-F238E27FC236}">
                <a16:creationId xmlns:a16="http://schemas.microsoft.com/office/drawing/2014/main" id="{0CCDB9D0-7E6D-5B47-8D85-28917FF259A0}"/>
              </a:ext>
            </a:extLst>
          </p:cNvPr>
          <p:cNvSpPr/>
          <p:nvPr/>
        </p:nvSpPr>
        <p:spPr>
          <a:xfrm>
            <a:off x="7991475" y="4008225"/>
            <a:ext cx="3209925" cy="1773450"/>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Rounded Rectangle 18">
            <a:extLst>
              <a:ext uri="{FF2B5EF4-FFF2-40B4-BE49-F238E27FC236}">
                <a16:creationId xmlns:a16="http://schemas.microsoft.com/office/drawing/2014/main" id="{29388AD3-0E7C-664F-BB81-35EEFB2711EC}"/>
              </a:ext>
            </a:extLst>
          </p:cNvPr>
          <p:cNvSpPr/>
          <p:nvPr/>
        </p:nvSpPr>
        <p:spPr>
          <a:xfrm>
            <a:off x="409575" y="5849506"/>
            <a:ext cx="8782935" cy="879893"/>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26819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8494FE-9668-9645-B261-7DF41CFB77E7}"/>
              </a:ext>
            </a:extLst>
          </p:cNvPr>
          <p:cNvSpPr>
            <a:spLocks noGrp="1"/>
          </p:cNvSpPr>
          <p:nvPr>
            <p:ph type="title"/>
          </p:nvPr>
        </p:nvSpPr>
        <p:spPr/>
        <p:txBody>
          <a:bodyPr/>
          <a:lstStyle/>
          <a:p>
            <a:r>
              <a:rPr lang="en-US" dirty="0"/>
              <a:t>Develop equations for the stress within a pressurized cylinder with thick walls </a:t>
            </a:r>
          </a:p>
        </p:txBody>
      </p:sp>
      <p:sp>
        <p:nvSpPr>
          <p:cNvPr id="3" name="Content Placeholder 2">
            <a:extLst>
              <a:ext uri="{FF2B5EF4-FFF2-40B4-BE49-F238E27FC236}">
                <a16:creationId xmlns:a16="http://schemas.microsoft.com/office/drawing/2014/main" id="{8DE0304B-FAFE-AD45-91D6-D45826BF57E6}"/>
              </a:ext>
            </a:extLst>
          </p:cNvPr>
          <p:cNvSpPr>
            <a:spLocks noGrp="1"/>
          </p:cNvSpPr>
          <p:nvPr>
            <p:ph idx="1"/>
          </p:nvPr>
        </p:nvSpPr>
        <p:spPr/>
        <p:txBody>
          <a:bodyPr/>
          <a:lstStyle/>
          <a:p>
            <a:r>
              <a:rPr lang="en-US" dirty="0"/>
              <a:t>We need one more relationship from the definition of the strain</a:t>
            </a:r>
          </a:p>
          <a:p>
            <a:endParaRPr lang="en-US" dirty="0"/>
          </a:p>
          <a:p>
            <a:r>
              <a:rPr lang="en-US" dirty="0"/>
              <a:t>From the previous slide, we have</a:t>
            </a:r>
          </a:p>
          <a:p>
            <a:endParaRPr lang="en-US" dirty="0"/>
          </a:p>
          <a:p>
            <a:r>
              <a:rPr lang="en-US" dirty="0"/>
              <a:t>If we combine these, we get</a:t>
            </a:r>
          </a:p>
          <a:p>
            <a:endParaRPr lang="en-US" dirty="0"/>
          </a:p>
          <a:p>
            <a:r>
              <a:rPr lang="en-US" dirty="0"/>
              <a:t>Again, from the previous slide</a:t>
            </a:r>
          </a:p>
          <a:p>
            <a:endParaRPr lang="en-US" dirty="0"/>
          </a:p>
          <a:p>
            <a:r>
              <a:rPr lang="en-US" dirty="0"/>
              <a:t>We end up with</a:t>
            </a:r>
          </a:p>
        </p:txBody>
      </p:sp>
      <p:sp>
        <p:nvSpPr>
          <p:cNvPr id="4" name="Slide Number Placeholder 3">
            <a:extLst>
              <a:ext uri="{FF2B5EF4-FFF2-40B4-BE49-F238E27FC236}">
                <a16:creationId xmlns:a16="http://schemas.microsoft.com/office/drawing/2014/main" id="{1450E638-D91F-0746-830B-89B5953807B6}"/>
              </a:ext>
            </a:extLst>
          </p:cNvPr>
          <p:cNvSpPr>
            <a:spLocks noGrp="1"/>
          </p:cNvSpPr>
          <p:nvPr>
            <p:ph type="sldNum" sz="quarter" idx="12"/>
          </p:nvPr>
        </p:nvSpPr>
        <p:spPr/>
        <p:txBody>
          <a:bodyPr/>
          <a:lstStyle/>
          <a:p>
            <a:pPr>
              <a:defRPr/>
            </a:pPr>
            <a:fld id="{3FF2C605-4958-CF43-AA48-80339EFDB0AF}" type="slidenum">
              <a:rPr lang="en-US" smtClean="0"/>
              <a:pPr>
                <a:defRPr/>
              </a:pPr>
              <a:t>7</a:t>
            </a:fld>
            <a:endParaRPr lang="en-US"/>
          </a:p>
        </p:txBody>
      </p:sp>
      <p:pic>
        <p:nvPicPr>
          <p:cNvPr id="5" name="Picture 4" descr="latex-image-1.pdf">
            <a:extLst>
              <a:ext uri="{FF2B5EF4-FFF2-40B4-BE49-F238E27FC236}">
                <a16:creationId xmlns:a16="http://schemas.microsoft.com/office/drawing/2014/main" id="{A2557DA2-6529-2B46-B002-D12FE280B4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0436" y="5155003"/>
            <a:ext cx="1968500" cy="241300"/>
          </a:xfrm>
          <a:prstGeom prst="rect">
            <a:avLst/>
          </a:prstGeom>
        </p:spPr>
      </p:pic>
      <p:pic>
        <p:nvPicPr>
          <p:cNvPr id="6" name="Picture 5" descr="latex-image-1.pdf">
            <a:extLst>
              <a:ext uri="{FF2B5EF4-FFF2-40B4-BE49-F238E27FC236}">
                <a16:creationId xmlns:a16="http://schemas.microsoft.com/office/drawing/2014/main" id="{17EAA5B2-E1C7-9649-B639-C4EEEE1832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5884" y="5135523"/>
            <a:ext cx="2552700" cy="254000"/>
          </a:xfrm>
          <a:prstGeom prst="rect">
            <a:avLst/>
          </a:prstGeom>
        </p:spPr>
      </p:pic>
      <p:pic>
        <p:nvPicPr>
          <p:cNvPr id="7" name="Picture 6" descr="latex-image-1.pdf">
            <a:extLst>
              <a:ext uri="{FF2B5EF4-FFF2-40B4-BE49-F238E27FC236}">
                <a16:creationId xmlns:a16="http://schemas.microsoft.com/office/drawing/2014/main" id="{4E3941DD-C49D-734B-BCAB-74B5065E80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29617" y="3597424"/>
            <a:ext cx="3873500" cy="292100"/>
          </a:xfrm>
          <a:prstGeom prst="rect">
            <a:avLst/>
          </a:prstGeom>
        </p:spPr>
      </p:pic>
      <p:pic>
        <p:nvPicPr>
          <p:cNvPr id="8" name="Picture 7" descr="latex-image-1.pdf">
            <a:extLst>
              <a:ext uri="{FF2B5EF4-FFF2-40B4-BE49-F238E27FC236}">
                <a16:creationId xmlns:a16="http://schemas.microsoft.com/office/drawing/2014/main" id="{D3C6AE56-9EF5-8F4F-84A6-53D505AF2C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89636" y="3597424"/>
            <a:ext cx="3289300" cy="241300"/>
          </a:xfrm>
          <a:prstGeom prst="rect">
            <a:avLst/>
          </a:prstGeom>
        </p:spPr>
      </p:pic>
      <p:pic>
        <p:nvPicPr>
          <p:cNvPr id="9" name="Picture 8" descr="latex-image-1.pdf">
            <a:extLst>
              <a:ext uri="{FF2B5EF4-FFF2-40B4-BE49-F238E27FC236}">
                <a16:creationId xmlns:a16="http://schemas.microsoft.com/office/drawing/2014/main" id="{05D44DC2-591B-AB43-8BE1-98018BCAAEFB}"/>
              </a:ext>
            </a:extLst>
          </p:cNvPr>
          <p:cNvPicPr>
            <a:picLocks noChangeAspect="1"/>
          </p:cNvPicPr>
          <p:nvPr/>
        </p:nvPicPr>
        <p:blipFill rotWithShape="1">
          <a:blip r:embed="rId6">
            <a:extLst>
              <a:ext uri="{28A0092B-C50C-407E-A947-70E740481C1C}">
                <a14:useLocalDpi xmlns:a14="http://schemas.microsoft.com/office/drawing/2010/main" val="0"/>
              </a:ext>
            </a:extLst>
          </a:blip>
          <a:srcRect r="60749"/>
          <a:stretch/>
        </p:blipFill>
        <p:spPr>
          <a:xfrm>
            <a:off x="2826350" y="2672988"/>
            <a:ext cx="2213248" cy="330200"/>
          </a:xfrm>
          <a:prstGeom prst="rect">
            <a:avLst/>
          </a:prstGeom>
        </p:spPr>
      </p:pic>
      <p:pic>
        <p:nvPicPr>
          <p:cNvPr id="10" name="Picture 9" descr="latex-image-1.pdf">
            <a:extLst>
              <a:ext uri="{FF2B5EF4-FFF2-40B4-BE49-F238E27FC236}">
                <a16:creationId xmlns:a16="http://schemas.microsoft.com/office/drawing/2014/main" id="{CEDD61A0-CF38-9345-9373-0606AB9E8C6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395834" y="2678593"/>
            <a:ext cx="2184400" cy="317500"/>
          </a:xfrm>
          <a:prstGeom prst="rect">
            <a:avLst/>
          </a:prstGeom>
        </p:spPr>
      </p:pic>
      <p:pic>
        <p:nvPicPr>
          <p:cNvPr id="11" name="Picture 10" descr="latex-image-1.pdf">
            <a:extLst>
              <a:ext uri="{FF2B5EF4-FFF2-40B4-BE49-F238E27FC236}">
                <a16:creationId xmlns:a16="http://schemas.microsoft.com/office/drawing/2014/main" id="{FDBAFA06-B22D-994F-91C2-4F4B4FF6421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80234" y="2685688"/>
            <a:ext cx="1536700" cy="317500"/>
          </a:xfrm>
          <a:prstGeom prst="rect">
            <a:avLst/>
          </a:prstGeom>
        </p:spPr>
      </p:pic>
      <p:pic>
        <p:nvPicPr>
          <p:cNvPr id="12" name="Picture 11" descr="latex-image-1.pdf">
            <a:extLst>
              <a:ext uri="{FF2B5EF4-FFF2-40B4-BE49-F238E27FC236}">
                <a16:creationId xmlns:a16="http://schemas.microsoft.com/office/drawing/2014/main" id="{00CA0D06-DE92-0541-B6B2-DC040794E74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582398" y="5700534"/>
            <a:ext cx="2171700" cy="254000"/>
          </a:xfrm>
          <a:prstGeom prst="rect">
            <a:avLst/>
          </a:prstGeom>
        </p:spPr>
      </p:pic>
      <p:pic>
        <p:nvPicPr>
          <p:cNvPr id="13" name="Picture 12" descr="latex-image-1.pdf">
            <a:extLst>
              <a:ext uri="{FF2B5EF4-FFF2-40B4-BE49-F238E27FC236}">
                <a16:creationId xmlns:a16="http://schemas.microsoft.com/office/drawing/2014/main" id="{7A467392-2559-B74A-80FC-4324F74006C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039598" y="6130993"/>
            <a:ext cx="1714500" cy="330200"/>
          </a:xfrm>
          <a:prstGeom prst="rect">
            <a:avLst/>
          </a:prstGeom>
        </p:spPr>
      </p:pic>
      <p:pic>
        <p:nvPicPr>
          <p:cNvPr id="14" name="Picture 13" descr="latex-image-1.pdf">
            <a:extLst>
              <a:ext uri="{FF2B5EF4-FFF2-40B4-BE49-F238E27FC236}">
                <a16:creationId xmlns:a16="http://schemas.microsoft.com/office/drawing/2014/main" id="{5376E0BE-B67A-5341-9778-63DC906FEDC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826350" y="4432960"/>
            <a:ext cx="5588000" cy="317500"/>
          </a:xfrm>
          <a:prstGeom prst="rect">
            <a:avLst/>
          </a:prstGeom>
        </p:spPr>
      </p:pic>
    </p:spTree>
    <p:extLst>
      <p:ext uri="{BB962C8B-B14F-4D97-AF65-F5344CB8AC3E}">
        <p14:creationId xmlns:p14="http://schemas.microsoft.com/office/powerpoint/2010/main" val="1889411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19D59-1636-3F47-BD4E-A7F0E5A26570}"/>
              </a:ext>
            </a:extLst>
          </p:cNvPr>
          <p:cNvSpPr>
            <a:spLocks noGrp="1"/>
          </p:cNvSpPr>
          <p:nvPr>
            <p:ph type="title"/>
          </p:nvPr>
        </p:nvSpPr>
        <p:spPr/>
        <p:txBody>
          <a:bodyPr/>
          <a:lstStyle/>
          <a:p>
            <a:r>
              <a:rPr lang="en-US" dirty="0"/>
              <a:t>We now have an ODE so we can solve to get the stress</a:t>
            </a:r>
          </a:p>
        </p:txBody>
      </p:sp>
      <p:sp>
        <p:nvSpPr>
          <p:cNvPr id="3" name="Content Placeholder 2">
            <a:extLst>
              <a:ext uri="{FF2B5EF4-FFF2-40B4-BE49-F238E27FC236}">
                <a16:creationId xmlns:a16="http://schemas.microsoft.com/office/drawing/2014/main" id="{1F73F8C0-853D-8743-8253-8EEA6877563F}"/>
              </a:ext>
            </a:extLst>
          </p:cNvPr>
          <p:cNvSpPr>
            <a:spLocks noGrp="1"/>
          </p:cNvSpPr>
          <p:nvPr>
            <p:ph idx="1"/>
          </p:nvPr>
        </p:nvSpPr>
        <p:spPr/>
        <p:txBody>
          <a:bodyPr/>
          <a:lstStyle/>
          <a:p>
            <a:r>
              <a:rPr lang="en-US" dirty="0"/>
              <a:t>Our boundary conditions are </a:t>
            </a:r>
            <a:r>
              <a:rPr lang="en-US" dirty="0" err="1"/>
              <a:t>σ</a:t>
            </a:r>
            <a:r>
              <a:rPr lang="en-US" baseline="-25000" dirty="0" err="1"/>
              <a:t>rr</a:t>
            </a:r>
            <a:r>
              <a:rPr lang="en-US" dirty="0"/>
              <a:t>(R</a:t>
            </a:r>
            <a:r>
              <a:rPr lang="en-US" baseline="-25000" dirty="0"/>
              <a:t>i</a:t>
            </a:r>
            <a:r>
              <a:rPr lang="en-US" dirty="0"/>
              <a:t>) = -p and </a:t>
            </a:r>
            <a:r>
              <a:rPr lang="en-US" dirty="0" err="1"/>
              <a:t>σ</a:t>
            </a:r>
            <a:r>
              <a:rPr lang="en-US" baseline="-25000" dirty="0" err="1"/>
              <a:t>rr</a:t>
            </a:r>
            <a:r>
              <a:rPr lang="en-US" dirty="0"/>
              <a:t>(R</a:t>
            </a:r>
            <a:r>
              <a:rPr lang="en-US" baseline="-25000" dirty="0"/>
              <a:t>o</a:t>
            </a:r>
            <a:r>
              <a:rPr lang="en-US" dirty="0"/>
              <a:t>) = 0</a:t>
            </a:r>
          </a:p>
          <a:p>
            <a:r>
              <a:rPr lang="en-US" dirty="0"/>
              <a:t>After integrating twice, we get</a:t>
            </a:r>
          </a:p>
          <a:p>
            <a:endParaRPr lang="en-US" dirty="0"/>
          </a:p>
          <a:p>
            <a:r>
              <a:rPr lang="en-US" dirty="0"/>
              <a:t>From </a:t>
            </a:r>
            <a:r>
              <a:rPr lang="en-US" dirty="0" err="1"/>
              <a:t>σ</a:t>
            </a:r>
            <a:r>
              <a:rPr lang="en-US" baseline="-25000" dirty="0" err="1"/>
              <a:t>rr</a:t>
            </a:r>
            <a:r>
              <a:rPr lang="en-US" dirty="0"/>
              <a:t>, we can get </a:t>
            </a:r>
            <a:r>
              <a:rPr lang="en-US" dirty="0" err="1"/>
              <a:t>σ</a:t>
            </a:r>
            <a:r>
              <a:rPr lang="en-US" baseline="-25000" dirty="0" err="1"/>
              <a:t>θθ</a:t>
            </a:r>
            <a:r>
              <a:rPr lang="en-US" dirty="0"/>
              <a:t> from</a:t>
            </a:r>
          </a:p>
          <a:p>
            <a:r>
              <a:rPr lang="en-US" dirty="0"/>
              <a:t>From the end condition, we determine </a:t>
            </a:r>
            <a:r>
              <a:rPr lang="en-US" dirty="0" err="1"/>
              <a:t>σ</a:t>
            </a:r>
            <a:r>
              <a:rPr lang="en-US" baseline="-25000" dirty="0" err="1"/>
              <a:t>zz</a:t>
            </a:r>
            <a:endParaRPr lang="en-US" baseline="-25000" dirty="0"/>
          </a:p>
          <a:p>
            <a:endParaRPr lang="en-US" dirty="0"/>
          </a:p>
          <a:p>
            <a:endParaRPr lang="en-US" dirty="0"/>
          </a:p>
        </p:txBody>
      </p:sp>
      <p:sp>
        <p:nvSpPr>
          <p:cNvPr id="4" name="Slide Number Placeholder 3">
            <a:extLst>
              <a:ext uri="{FF2B5EF4-FFF2-40B4-BE49-F238E27FC236}">
                <a16:creationId xmlns:a16="http://schemas.microsoft.com/office/drawing/2014/main" id="{6E19698D-3240-C445-9A4C-E112DB93DC1A}"/>
              </a:ext>
            </a:extLst>
          </p:cNvPr>
          <p:cNvSpPr>
            <a:spLocks noGrp="1"/>
          </p:cNvSpPr>
          <p:nvPr>
            <p:ph type="sldNum" sz="quarter" idx="12"/>
          </p:nvPr>
        </p:nvSpPr>
        <p:spPr/>
        <p:txBody>
          <a:bodyPr/>
          <a:lstStyle/>
          <a:p>
            <a:pPr>
              <a:defRPr/>
            </a:pPr>
            <a:fld id="{3FF2C605-4958-CF43-AA48-80339EFDB0AF}" type="slidenum">
              <a:rPr lang="en-US" smtClean="0"/>
              <a:pPr>
                <a:defRPr/>
              </a:pPr>
              <a:t>8</a:t>
            </a:fld>
            <a:endParaRPr lang="en-US"/>
          </a:p>
        </p:txBody>
      </p:sp>
      <p:pic>
        <p:nvPicPr>
          <p:cNvPr id="5" name="Picture 4" descr="latex-image-1.pdf">
            <a:extLst>
              <a:ext uri="{FF2B5EF4-FFF2-40B4-BE49-F238E27FC236}">
                <a16:creationId xmlns:a16="http://schemas.microsoft.com/office/drawing/2014/main" id="{F79EB564-50F8-B349-8BDB-FF07648868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4080" y="1764939"/>
            <a:ext cx="1714500" cy="330200"/>
          </a:xfrm>
          <a:prstGeom prst="rect">
            <a:avLst/>
          </a:prstGeom>
        </p:spPr>
      </p:pic>
      <p:pic>
        <p:nvPicPr>
          <p:cNvPr id="6" name="Picture 5" descr="latex-image-1.pdf">
            <a:extLst>
              <a:ext uri="{FF2B5EF4-FFF2-40B4-BE49-F238E27FC236}">
                <a16:creationId xmlns:a16="http://schemas.microsoft.com/office/drawing/2014/main" id="{49A88EF8-F074-A349-94C7-60248AD3E3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58139" y="2673667"/>
            <a:ext cx="2832100" cy="622300"/>
          </a:xfrm>
          <a:prstGeom prst="rect">
            <a:avLst/>
          </a:prstGeom>
        </p:spPr>
      </p:pic>
      <p:pic>
        <p:nvPicPr>
          <p:cNvPr id="7" name="Picture 6" descr="latex-image-1.pdf">
            <a:extLst>
              <a:ext uri="{FF2B5EF4-FFF2-40B4-BE49-F238E27FC236}">
                <a16:creationId xmlns:a16="http://schemas.microsoft.com/office/drawing/2014/main" id="{E5DC1206-33B8-DB4B-9BB9-CB5E406AFA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58691" y="3599084"/>
            <a:ext cx="1968500" cy="241300"/>
          </a:xfrm>
          <a:prstGeom prst="rect">
            <a:avLst/>
          </a:prstGeom>
        </p:spPr>
      </p:pic>
      <p:pic>
        <p:nvPicPr>
          <p:cNvPr id="8" name="Picture 7" descr="latex-image-1.pdf">
            <a:extLst>
              <a:ext uri="{FF2B5EF4-FFF2-40B4-BE49-F238E27FC236}">
                <a16:creationId xmlns:a16="http://schemas.microsoft.com/office/drawing/2014/main" id="{61C1241E-2EF9-5643-A06E-D8ABC97BC19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36543" y="3408584"/>
            <a:ext cx="2628900" cy="622300"/>
          </a:xfrm>
          <a:prstGeom prst="rect">
            <a:avLst/>
          </a:prstGeom>
        </p:spPr>
      </p:pic>
      <p:pic>
        <p:nvPicPr>
          <p:cNvPr id="9" name="Picture 8">
            <a:extLst>
              <a:ext uri="{FF2B5EF4-FFF2-40B4-BE49-F238E27FC236}">
                <a16:creationId xmlns:a16="http://schemas.microsoft.com/office/drawing/2014/main" id="{02C14F13-7F79-344F-92CC-5106DAB355F3}"/>
              </a:ext>
            </a:extLst>
          </p:cNvPr>
          <p:cNvPicPr>
            <a:picLocks noChangeAspect="1"/>
          </p:cNvPicPr>
          <p:nvPr/>
        </p:nvPicPr>
        <p:blipFill>
          <a:blip r:embed="rId6"/>
          <a:stretch>
            <a:fillRect/>
          </a:stretch>
        </p:blipFill>
        <p:spPr>
          <a:xfrm>
            <a:off x="6102559" y="4716418"/>
            <a:ext cx="4467968" cy="1939702"/>
          </a:xfrm>
          <a:prstGeom prst="rect">
            <a:avLst/>
          </a:prstGeom>
        </p:spPr>
      </p:pic>
      <p:grpSp>
        <p:nvGrpSpPr>
          <p:cNvPr id="10" name="Group 9">
            <a:extLst>
              <a:ext uri="{FF2B5EF4-FFF2-40B4-BE49-F238E27FC236}">
                <a16:creationId xmlns:a16="http://schemas.microsoft.com/office/drawing/2014/main" id="{C9D57E61-1EFD-7343-A527-E72B694C8049}"/>
              </a:ext>
            </a:extLst>
          </p:cNvPr>
          <p:cNvGrpSpPr/>
          <p:nvPr/>
        </p:nvGrpSpPr>
        <p:grpSpPr>
          <a:xfrm>
            <a:off x="2544479" y="4582731"/>
            <a:ext cx="2625453" cy="533400"/>
            <a:chOff x="1020478" y="4582731"/>
            <a:chExt cx="2625453" cy="533400"/>
          </a:xfrm>
        </p:grpSpPr>
        <p:pic>
          <p:nvPicPr>
            <p:cNvPr id="11" name="Picture 10" descr="latex-image-1.pdf">
              <a:extLst>
                <a:ext uri="{FF2B5EF4-FFF2-40B4-BE49-F238E27FC236}">
                  <a16:creationId xmlns:a16="http://schemas.microsoft.com/office/drawing/2014/main" id="{B5314F57-564D-CD47-AB64-D9170BD5BE9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26631" y="4582731"/>
              <a:ext cx="2019300" cy="533400"/>
            </a:xfrm>
            <a:prstGeom prst="rect">
              <a:avLst/>
            </a:prstGeom>
          </p:spPr>
        </p:pic>
        <p:sp>
          <p:nvSpPr>
            <p:cNvPr id="12" name="TextBox 11">
              <a:extLst>
                <a:ext uri="{FF2B5EF4-FFF2-40B4-BE49-F238E27FC236}">
                  <a16:creationId xmlns:a16="http://schemas.microsoft.com/office/drawing/2014/main" id="{69F2EC32-6C7D-1A4F-BD55-8FD00DC0DB6E}"/>
                </a:ext>
              </a:extLst>
            </p:cNvPr>
            <p:cNvSpPr txBox="1"/>
            <p:nvPr/>
          </p:nvSpPr>
          <p:spPr>
            <a:xfrm>
              <a:off x="1020478" y="4687552"/>
              <a:ext cx="606153" cy="369332"/>
            </a:xfrm>
            <a:prstGeom prst="rect">
              <a:avLst/>
            </a:prstGeom>
            <a:noFill/>
          </p:spPr>
          <p:txBody>
            <a:bodyPr wrap="square" rtlCol="0">
              <a:spAutoFit/>
            </a:bodyPr>
            <a:lstStyle/>
            <a:p>
              <a:r>
                <a:rPr lang="en-US" dirty="0"/>
                <a:t>(a)</a:t>
              </a:r>
            </a:p>
          </p:txBody>
        </p:sp>
      </p:grpSp>
      <p:grpSp>
        <p:nvGrpSpPr>
          <p:cNvPr id="13" name="Group 12">
            <a:extLst>
              <a:ext uri="{FF2B5EF4-FFF2-40B4-BE49-F238E27FC236}">
                <a16:creationId xmlns:a16="http://schemas.microsoft.com/office/drawing/2014/main" id="{A06E2BFC-EF50-334B-8025-3E7250BFD3F8}"/>
              </a:ext>
            </a:extLst>
          </p:cNvPr>
          <p:cNvGrpSpPr/>
          <p:nvPr/>
        </p:nvGrpSpPr>
        <p:grpSpPr>
          <a:xfrm>
            <a:off x="2544479" y="5359534"/>
            <a:ext cx="1342753" cy="369332"/>
            <a:chOff x="1020478" y="5359534"/>
            <a:chExt cx="1342753" cy="369332"/>
          </a:xfrm>
        </p:grpSpPr>
        <p:sp>
          <p:nvSpPr>
            <p:cNvPr id="14" name="TextBox 13">
              <a:extLst>
                <a:ext uri="{FF2B5EF4-FFF2-40B4-BE49-F238E27FC236}">
                  <a16:creationId xmlns:a16="http://schemas.microsoft.com/office/drawing/2014/main" id="{B219779D-408F-F74A-AA64-C0B9B8BDE5C5}"/>
                </a:ext>
              </a:extLst>
            </p:cNvPr>
            <p:cNvSpPr txBox="1"/>
            <p:nvPr/>
          </p:nvSpPr>
          <p:spPr>
            <a:xfrm>
              <a:off x="1020478" y="5359534"/>
              <a:ext cx="606153" cy="369332"/>
            </a:xfrm>
            <a:prstGeom prst="rect">
              <a:avLst/>
            </a:prstGeom>
            <a:noFill/>
          </p:spPr>
          <p:txBody>
            <a:bodyPr wrap="square" rtlCol="0">
              <a:spAutoFit/>
            </a:bodyPr>
            <a:lstStyle/>
            <a:p>
              <a:r>
                <a:rPr lang="en-US" dirty="0"/>
                <a:t>(b)</a:t>
              </a:r>
            </a:p>
          </p:txBody>
        </p:sp>
        <p:pic>
          <p:nvPicPr>
            <p:cNvPr id="15" name="Picture 14" descr="latex-image-1.pdf">
              <a:extLst>
                <a:ext uri="{FF2B5EF4-FFF2-40B4-BE49-F238E27FC236}">
                  <a16:creationId xmlns:a16="http://schemas.microsoft.com/office/drawing/2014/main" id="{643B83EE-DCFA-CC47-8B06-D75E0CE7CA9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26631" y="5454470"/>
              <a:ext cx="736600" cy="203200"/>
            </a:xfrm>
            <a:prstGeom prst="rect">
              <a:avLst/>
            </a:prstGeom>
          </p:spPr>
        </p:pic>
      </p:grpSp>
      <p:grpSp>
        <p:nvGrpSpPr>
          <p:cNvPr id="16" name="Group 15">
            <a:extLst>
              <a:ext uri="{FF2B5EF4-FFF2-40B4-BE49-F238E27FC236}">
                <a16:creationId xmlns:a16="http://schemas.microsoft.com/office/drawing/2014/main" id="{B0F07772-5C0A-4344-99A0-5E358E35AE93}"/>
              </a:ext>
            </a:extLst>
          </p:cNvPr>
          <p:cNvGrpSpPr/>
          <p:nvPr/>
        </p:nvGrpSpPr>
        <p:grpSpPr>
          <a:xfrm>
            <a:off x="2544479" y="5896808"/>
            <a:ext cx="2625453" cy="533400"/>
            <a:chOff x="1020478" y="5896808"/>
            <a:chExt cx="2625453" cy="533400"/>
          </a:xfrm>
        </p:grpSpPr>
        <p:sp>
          <p:nvSpPr>
            <p:cNvPr id="17" name="TextBox 16">
              <a:extLst>
                <a:ext uri="{FF2B5EF4-FFF2-40B4-BE49-F238E27FC236}">
                  <a16:creationId xmlns:a16="http://schemas.microsoft.com/office/drawing/2014/main" id="{161B4333-DCD9-2845-8D64-339570E7ECE8}"/>
                </a:ext>
              </a:extLst>
            </p:cNvPr>
            <p:cNvSpPr txBox="1"/>
            <p:nvPr/>
          </p:nvSpPr>
          <p:spPr>
            <a:xfrm>
              <a:off x="1020478" y="5993028"/>
              <a:ext cx="606153" cy="369332"/>
            </a:xfrm>
            <a:prstGeom prst="rect">
              <a:avLst/>
            </a:prstGeom>
            <a:noFill/>
          </p:spPr>
          <p:txBody>
            <a:bodyPr wrap="square" rtlCol="0">
              <a:spAutoFit/>
            </a:bodyPr>
            <a:lstStyle/>
            <a:p>
              <a:r>
                <a:rPr lang="en-US" dirty="0"/>
                <a:t>(c)</a:t>
              </a:r>
            </a:p>
          </p:txBody>
        </p:sp>
        <p:pic>
          <p:nvPicPr>
            <p:cNvPr id="18" name="Picture 17" descr="latex-image-1.pdf">
              <a:extLst>
                <a:ext uri="{FF2B5EF4-FFF2-40B4-BE49-F238E27FC236}">
                  <a16:creationId xmlns:a16="http://schemas.microsoft.com/office/drawing/2014/main" id="{545A3927-0138-5B48-882B-AD9BFCB4972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26631" y="5896808"/>
              <a:ext cx="2019300" cy="533400"/>
            </a:xfrm>
            <a:prstGeom prst="rect">
              <a:avLst/>
            </a:prstGeom>
          </p:spPr>
        </p:pic>
      </p:grpSp>
    </p:spTree>
    <p:extLst>
      <p:ext uri="{BB962C8B-B14F-4D97-AF65-F5344CB8AC3E}">
        <p14:creationId xmlns:p14="http://schemas.microsoft.com/office/powerpoint/2010/main" val="3385617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75E29-DC88-1249-BF8D-F8A026D39AED}"/>
              </a:ext>
            </a:extLst>
          </p:cNvPr>
          <p:cNvSpPr>
            <a:spLocks noGrp="1"/>
          </p:cNvSpPr>
          <p:nvPr>
            <p:ph type="title"/>
          </p:nvPr>
        </p:nvSpPr>
        <p:spPr/>
        <p:txBody>
          <a:bodyPr/>
          <a:lstStyle/>
          <a:p>
            <a:r>
              <a:rPr lang="en-US" dirty="0"/>
              <a:t>Determine if a fuel rod will exceed its yield stress</a:t>
            </a:r>
          </a:p>
        </p:txBody>
      </p:sp>
      <p:sp>
        <p:nvSpPr>
          <p:cNvPr id="3" name="Content Placeholder 2">
            <a:extLst>
              <a:ext uri="{FF2B5EF4-FFF2-40B4-BE49-F238E27FC236}">
                <a16:creationId xmlns:a16="http://schemas.microsoft.com/office/drawing/2014/main" id="{50EB014E-A6FD-004C-B64B-66295B1C38CC}"/>
              </a:ext>
            </a:extLst>
          </p:cNvPr>
          <p:cNvSpPr>
            <a:spLocks noGrp="1"/>
          </p:cNvSpPr>
          <p:nvPr>
            <p:ph idx="1"/>
          </p:nvPr>
        </p:nvSpPr>
        <p:spPr/>
        <p:txBody>
          <a:bodyPr/>
          <a:lstStyle/>
          <a:p>
            <a:r>
              <a:rPr lang="en-US" dirty="0"/>
              <a:t>A fuel rod has an initial pressure of 5 </a:t>
            </a:r>
            <a:r>
              <a:rPr lang="en-US" dirty="0" err="1"/>
              <a:t>MPa</a:t>
            </a:r>
            <a:r>
              <a:rPr lang="en-US" dirty="0"/>
              <a:t> that increases to 9 </a:t>
            </a:r>
            <a:r>
              <a:rPr lang="en-US" dirty="0" err="1"/>
              <a:t>MPa</a:t>
            </a:r>
            <a:r>
              <a:rPr lang="en-US" dirty="0"/>
              <a:t> during operation. Will it exceed its yield stress?</a:t>
            </a:r>
          </a:p>
          <a:p>
            <a:pPr lvl="1"/>
            <a:r>
              <a:rPr lang="en-US" dirty="0"/>
              <a:t>R</a:t>
            </a:r>
            <a:r>
              <a:rPr lang="en-US" baseline="-25000" dirty="0"/>
              <a:t>i</a:t>
            </a:r>
            <a:r>
              <a:rPr lang="en-US" dirty="0"/>
              <a:t> = 0.52, R</a:t>
            </a:r>
            <a:r>
              <a:rPr lang="en-US" baseline="-25000" dirty="0"/>
              <a:t>o</a:t>
            </a:r>
            <a:r>
              <a:rPr lang="en-US" dirty="0"/>
              <a:t> = 0.58 cm, </a:t>
            </a:r>
            <a:r>
              <a:rPr lang="en-US" dirty="0" err="1"/>
              <a:t>σ</a:t>
            </a:r>
            <a:r>
              <a:rPr lang="en-US" baseline="-25000" dirty="0" err="1"/>
              <a:t>y</a:t>
            </a:r>
            <a:r>
              <a:rPr lang="en-US" dirty="0"/>
              <a:t> = 381 </a:t>
            </a:r>
            <a:r>
              <a:rPr lang="en-US" dirty="0" err="1"/>
              <a:t>MPa</a:t>
            </a:r>
            <a:endParaRPr lang="en-US" dirty="0"/>
          </a:p>
          <a:p>
            <a:endParaRPr lang="en-US" dirty="0"/>
          </a:p>
        </p:txBody>
      </p:sp>
      <p:sp>
        <p:nvSpPr>
          <p:cNvPr id="4" name="Slide Number Placeholder 3">
            <a:extLst>
              <a:ext uri="{FF2B5EF4-FFF2-40B4-BE49-F238E27FC236}">
                <a16:creationId xmlns:a16="http://schemas.microsoft.com/office/drawing/2014/main" id="{316889C9-520C-164F-811D-488A8EFB92D5}"/>
              </a:ext>
            </a:extLst>
          </p:cNvPr>
          <p:cNvSpPr>
            <a:spLocks noGrp="1"/>
          </p:cNvSpPr>
          <p:nvPr>
            <p:ph type="sldNum" sz="quarter" idx="12"/>
          </p:nvPr>
        </p:nvSpPr>
        <p:spPr/>
        <p:txBody>
          <a:bodyPr/>
          <a:lstStyle/>
          <a:p>
            <a:pPr>
              <a:defRPr/>
            </a:pPr>
            <a:fld id="{3FF2C605-4958-CF43-AA48-80339EFDB0AF}" type="slidenum">
              <a:rPr lang="en-US" smtClean="0"/>
              <a:pPr>
                <a:defRPr/>
              </a:pPr>
              <a:t>9</a:t>
            </a:fld>
            <a:endParaRPr lang="en-US"/>
          </a:p>
        </p:txBody>
      </p:sp>
      <p:sp>
        <p:nvSpPr>
          <p:cNvPr id="6" name="Rounded Rectangle 5">
            <a:extLst>
              <a:ext uri="{FF2B5EF4-FFF2-40B4-BE49-F238E27FC236}">
                <a16:creationId xmlns:a16="http://schemas.microsoft.com/office/drawing/2014/main" id="{C0FB9834-175A-1C4D-B5A8-C1FDD240F0E3}"/>
              </a:ext>
            </a:extLst>
          </p:cNvPr>
          <p:cNvSpPr/>
          <p:nvPr/>
        </p:nvSpPr>
        <p:spPr>
          <a:xfrm>
            <a:off x="1981201" y="4213184"/>
            <a:ext cx="8298332" cy="2442935"/>
          </a:xfrm>
          <a:prstGeom prst="roundRect">
            <a:avLst>
              <a:gd name="adj" fmla="val 6691"/>
            </a:avLst>
          </a:prstGeom>
        </p:spPr>
        <p:style>
          <a:lnRef idx="1">
            <a:schemeClr val="accent1"/>
          </a:lnRef>
          <a:fillRef idx="2">
            <a:schemeClr val="accent1"/>
          </a:fillRef>
          <a:effectRef idx="1">
            <a:schemeClr val="accent1"/>
          </a:effectRef>
          <a:fontRef idx="minor">
            <a:schemeClr val="dk1"/>
          </a:fontRef>
        </p:style>
        <p:txBody>
          <a:bodyPr rtlCol="0" anchor="t"/>
          <a:lstStyle/>
          <a:p>
            <a:pPr marL="285750" indent="-285750">
              <a:buFont typeface="Arial"/>
              <a:buChar char="•"/>
            </a:pPr>
            <a:r>
              <a:rPr lang="en-US" sz="1600" dirty="0"/>
              <a:t>Which stress is the largest?</a:t>
            </a:r>
          </a:p>
          <a:p>
            <a:pPr marL="742950" lvl="1" indent="-285750">
              <a:buFont typeface="Arial"/>
              <a:buChar char="•"/>
            </a:pPr>
            <a:r>
              <a:rPr lang="en-US" sz="1600" dirty="0" err="1"/>
              <a:t>σ</a:t>
            </a:r>
            <a:r>
              <a:rPr lang="en-US" sz="1600" baseline="-25000" dirty="0" err="1"/>
              <a:t>θθ</a:t>
            </a:r>
            <a:endParaRPr lang="en-US" sz="1600" baseline="-25000" dirty="0"/>
          </a:p>
          <a:p>
            <a:pPr marL="285750" indent="-285750">
              <a:buFont typeface="Arial"/>
              <a:buChar char="•"/>
            </a:pPr>
            <a:r>
              <a:rPr lang="en-US" sz="1600" dirty="0"/>
              <a:t>At what position r will the hoop stress be the largest?</a:t>
            </a:r>
          </a:p>
          <a:p>
            <a:pPr marL="742950" lvl="1" indent="-285750">
              <a:buFont typeface="Arial"/>
              <a:buChar char="•"/>
            </a:pPr>
            <a:r>
              <a:rPr lang="en-US" sz="1600" dirty="0"/>
              <a:t>r = </a:t>
            </a:r>
            <a:r>
              <a:rPr lang="en-US" sz="1600" dirty="0" err="1"/>
              <a:t>R</a:t>
            </a:r>
            <a:r>
              <a:rPr lang="en-US" sz="1600" baseline="-25000" dirty="0" err="1"/>
              <a:t>i</a:t>
            </a:r>
            <a:r>
              <a:rPr lang="en-US" sz="1600" baseline="-25000" dirty="0"/>
              <a:t> </a:t>
            </a:r>
            <a:r>
              <a:rPr lang="en-US" sz="1600" dirty="0"/>
              <a:t>= 0.52 cm</a:t>
            </a:r>
          </a:p>
          <a:p>
            <a:pPr marL="285750" indent="-285750">
              <a:buFont typeface="Arial"/>
              <a:buChar char="•"/>
            </a:pPr>
            <a:r>
              <a:rPr lang="en-US" sz="1600" dirty="0"/>
              <a:t>What is the stress at p = 5 </a:t>
            </a:r>
            <a:r>
              <a:rPr lang="en-US" sz="1600" dirty="0" err="1"/>
              <a:t>MPa</a:t>
            </a:r>
            <a:r>
              <a:rPr lang="en-US" sz="1600" dirty="0"/>
              <a:t>?</a:t>
            </a:r>
          </a:p>
          <a:p>
            <a:pPr marL="742950" lvl="1" indent="-285750">
              <a:buFont typeface="Arial"/>
              <a:buChar char="•"/>
            </a:pPr>
            <a:r>
              <a:rPr lang="en-US" sz="1600" dirty="0" err="1"/>
              <a:t>σ</a:t>
            </a:r>
            <a:r>
              <a:rPr lang="en-US" sz="1600" baseline="-25000" dirty="0" err="1"/>
              <a:t>θθ</a:t>
            </a:r>
            <a:r>
              <a:rPr lang="en-US" sz="1600" dirty="0"/>
              <a:t> = 5*((0.58/0.52)^2 + 1)/((0.58/0.52)^2 – 1) = 46.0 </a:t>
            </a:r>
            <a:r>
              <a:rPr lang="en-US" sz="1600" dirty="0" err="1"/>
              <a:t>MPa</a:t>
            </a:r>
            <a:endParaRPr lang="en-US" sz="1600" dirty="0"/>
          </a:p>
          <a:p>
            <a:pPr marL="285750" indent="-285750">
              <a:buFont typeface="Arial"/>
              <a:buChar char="•"/>
            </a:pPr>
            <a:r>
              <a:rPr lang="en-US" sz="1600" dirty="0"/>
              <a:t>What is the stress at p = 9 </a:t>
            </a:r>
            <a:r>
              <a:rPr lang="en-US" sz="1600" dirty="0" err="1"/>
              <a:t>Mpa</a:t>
            </a:r>
            <a:r>
              <a:rPr lang="en-US" sz="1600" dirty="0"/>
              <a:t>? </a:t>
            </a:r>
          </a:p>
          <a:p>
            <a:pPr marL="742950" lvl="1" indent="-285750">
              <a:buFont typeface="Arial"/>
              <a:buChar char="•"/>
            </a:pPr>
            <a:r>
              <a:rPr lang="en-US" sz="1600" dirty="0" err="1"/>
              <a:t>σ</a:t>
            </a:r>
            <a:r>
              <a:rPr lang="en-US" sz="1600" baseline="-25000" dirty="0" err="1"/>
              <a:t>θθ</a:t>
            </a:r>
            <a:r>
              <a:rPr lang="en-US" sz="1600" dirty="0"/>
              <a:t> = 5*((0.58/0.52)^2 + 1)/((0.58/0.52)^2 – 1) = 82.7 </a:t>
            </a:r>
            <a:r>
              <a:rPr lang="en-US" sz="1600" dirty="0" err="1"/>
              <a:t>Mpa</a:t>
            </a:r>
            <a:endParaRPr lang="en-US" sz="1600" dirty="0"/>
          </a:p>
          <a:p>
            <a:pPr marL="285750" indent="-285750">
              <a:buFont typeface="Arial"/>
              <a:buChar char="•"/>
            </a:pPr>
            <a:r>
              <a:rPr lang="en-US" sz="1600" dirty="0"/>
              <a:t>Again, we don’t even get close to yielding</a:t>
            </a:r>
          </a:p>
        </p:txBody>
      </p:sp>
      <p:sp>
        <p:nvSpPr>
          <p:cNvPr id="5" name="Rounded Rectangle 4">
            <a:extLst>
              <a:ext uri="{FF2B5EF4-FFF2-40B4-BE49-F238E27FC236}">
                <a16:creationId xmlns:a16="http://schemas.microsoft.com/office/drawing/2014/main" id="{424AB346-03A5-684E-A0E7-B8BEAAF17A1E}"/>
              </a:ext>
            </a:extLst>
          </p:cNvPr>
          <p:cNvSpPr/>
          <p:nvPr/>
        </p:nvSpPr>
        <p:spPr>
          <a:xfrm>
            <a:off x="2700936" y="3470565"/>
            <a:ext cx="6790127" cy="742619"/>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7" name="Picture 6" descr="latex-image-1.pdf">
            <a:extLst>
              <a:ext uri="{FF2B5EF4-FFF2-40B4-BE49-F238E27FC236}">
                <a16:creationId xmlns:a16="http://schemas.microsoft.com/office/drawing/2014/main" id="{94C4B0FB-D500-8948-A6FC-81397DC072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1513" y="3543663"/>
            <a:ext cx="2358388" cy="545787"/>
          </a:xfrm>
          <a:prstGeom prst="rect">
            <a:avLst/>
          </a:prstGeom>
        </p:spPr>
      </p:pic>
      <p:pic>
        <p:nvPicPr>
          <p:cNvPr id="8" name="Picture 7" descr="latex-image-1.pdf">
            <a:extLst>
              <a:ext uri="{FF2B5EF4-FFF2-40B4-BE49-F238E27FC236}">
                <a16:creationId xmlns:a16="http://schemas.microsoft.com/office/drawing/2014/main" id="{38394899-E10F-9244-80FB-E3B91EBAA6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5333" y="3543663"/>
            <a:ext cx="2189176" cy="545787"/>
          </a:xfrm>
          <a:prstGeom prst="rect">
            <a:avLst/>
          </a:prstGeom>
        </p:spPr>
      </p:pic>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8C7A08E4-BE2F-CD45-B7E6-1D3402B3ED7A}"/>
                  </a:ext>
                </a:extLst>
              </p:cNvPr>
              <p:cNvSpPr txBox="1"/>
              <p:nvPr/>
            </p:nvSpPr>
            <p:spPr>
              <a:xfrm>
                <a:off x="7503148" y="3528511"/>
                <a:ext cx="2070631" cy="50629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600" i="1" smtClean="0">
                              <a:latin typeface="Cambria Math" panose="02040503050406030204" pitchFamily="18" charset="0"/>
                            </a:rPr>
                          </m:ctrlPr>
                        </m:sSubPr>
                        <m:e>
                          <m:r>
                            <a:rPr lang="en-US" sz="1600" i="1" smtClean="0">
                              <a:latin typeface="Cambria Math" panose="02040503050406030204" pitchFamily="18" charset="0"/>
                              <a:ea typeface="Cambria Math" panose="02040503050406030204" pitchFamily="18" charset="0"/>
                            </a:rPr>
                            <m:t>𝜎</m:t>
                          </m:r>
                        </m:e>
                        <m:sub>
                          <m:r>
                            <a:rPr lang="en-US" sz="1600" b="0" i="1" smtClean="0">
                              <a:latin typeface="Cambria Math" panose="02040503050406030204" pitchFamily="18" charset="0"/>
                            </a:rPr>
                            <m:t>𝑧𝑧</m:t>
                          </m:r>
                        </m:sub>
                      </m:sSub>
                      <m:r>
                        <a:rPr lang="en-US" sz="1600" b="0" i="1" smtClean="0">
                          <a:latin typeface="Cambria Math" panose="02040503050406030204" pitchFamily="18" charset="0"/>
                        </a:rPr>
                        <m:t>=</m:t>
                      </m:r>
                      <m:r>
                        <a:rPr lang="en-US" sz="1600" b="0" i="1" smtClean="0">
                          <a:latin typeface="Cambria Math" panose="02040503050406030204" pitchFamily="18" charset="0"/>
                        </a:rPr>
                        <m:t>𝑝</m:t>
                      </m:r>
                      <m:f>
                        <m:fPr>
                          <m:ctrlPr>
                            <a:rPr lang="en-US" sz="1600" b="0" i="1" smtClean="0">
                              <a:latin typeface="Cambria Math" panose="02040503050406030204" pitchFamily="18" charset="0"/>
                            </a:rPr>
                          </m:ctrlPr>
                        </m:fPr>
                        <m:num>
                          <m:r>
                            <a:rPr lang="en-US" sz="1600" b="0" i="1" smtClean="0">
                              <a:latin typeface="Cambria Math" panose="02040503050406030204" pitchFamily="18" charset="0"/>
                            </a:rPr>
                            <m:t>1</m:t>
                          </m:r>
                        </m:num>
                        <m:den>
                          <m:sSup>
                            <m:sSupPr>
                              <m:ctrlPr>
                                <a:rPr lang="en-US" sz="1600" b="0" i="1" smtClean="0">
                                  <a:latin typeface="Cambria Math" panose="02040503050406030204" pitchFamily="18" charset="0"/>
                                </a:rPr>
                              </m:ctrlPr>
                            </m:sSupPr>
                            <m:e>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𝑅</m:t>
                                  </m:r>
                                </m:e>
                                <m:sub>
                                  <m:r>
                                    <a:rPr lang="en-US" sz="1600" b="0" i="1" smtClean="0">
                                      <a:latin typeface="Cambria Math" panose="02040503050406030204" pitchFamily="18" charset="0"/>
                                    </a:rPr>
                                    <m:t>0</m:t>
                                  </m:r>
                                </m:sub>
                              </m:sSub>
                              <m:r>
                                <a:rPr lang="en-US" sz="1600" b="0" i="1" smtClean="0">
                                  <a:latin typeface="Cambria Math" panose="02040503050406030204" pitchFamily="18" charset="0"/>
                                </a:rPr>
                                <m:t>/</m:t>
                              </m:r>
                              <m:sSub>
                                <m:sSubPr>
                                  <m:ctrlPr>
                                    <a:rPr lang="en-US" sz="1600" b="0" i="1" smtClean="0">
                                      <a:latin typeface="Cambria Math" panose="02040503050406030204" pitchFamily="18" charset="0"/>
                                    </a:rPr>
                                  </m:ctrlPr>
                                </m:sSubPr>
                                <m:e>
                                  <m:r>
                                    <a:rPr lang="en-US" sz="1600" b="0" i="1" smtClean="0">
                                      <a:latin typeface="Cambria Math" panose="02040503050406030204" pitchFamily="18" charset="0"/>
                                    </a:rPr>
                                    <m:t>𝑅</m:t>
                                  </m:r>
                                </m:e>
                                <m:sub>
                                  <m:r>
                                    <a:rPr lang="en-US" sz="1600" b="0" i="1" smtClean="0">
                                      <a:latin typeface="Cambria Math" panose="02040503050406030204" pitchFamily="18" charset="0"/>
                                    </a:rPr>
                                    <m:t>𝑖</m:t>
                                  </m:r>
                                </m:sub>
                              </m:sSub>
                              <m:r>
                                <a:rPr lang="en-US" sz="1600" b="0" i="1" smtClean="0">
                                  <a:latin typeface="Cambria Math" panose="02040503050406030204" pitchFamily="18" charset="0"/>
                                </a:rPr>
                                <m:t>)</m:t>
                              </m:r>
                            </m:e>
                            <m:sup>
                              <m:r>
                                <a:rPr lang="en-US" sz="1600" b="0" i="1" smtClean="0">
                                  <a:latin typeface="Cambria Math" panose="02040503050406030204" pitchFamily="18" charset="0"/>
                                </a:rPr>
                                <m:t>2</m:t>
                              </m:r>
                            </m:sup>
                          </m:sSup>
                          <m:r>
                            <a:rPr lang="en-US" sz="1600" b="0" i="1" smtClean="0">
                              <a:latin typeface="Cambria Math" panose="02040503050406030204" pitchFamily="18" charset="0"/>
                            </a:rPr>
                            <m:t>−1</m:t>
                          </m:r>
                        </m:den>
                      </m:f>
                    </m:oMath>
                  </m:oMathPara>
                </a14:m>
                <a:endParaRPr lang="en-US" sz="1600" dirty="0"/>
              </a:p>
            </p:txBody>
          </p:sp>
        </mc:Choice>
        <mc:Fallback xmlns="">
          <p:sp>
            <p:nvSpPr>
              <p:cNvPr id="12" name="TextBox 11">
                <a:extLst>
                  <a:ext uri="{FF2B5EF4-FFF2-40B4-BE49-F238E27FC236}">
                    <a16:creationId xmlns:a16="http://schemas.microsoft.com/office/drawing/2014/main" id="{8C7A08E4-BE2F-CD45-B7E6-1D3402B3ED7A}"/>
                  </a:ext>
                </a:extLst>
              </p:cNvPr>
              <p:cNvSpPr txBox="1">
                <a:spLocks noRot="1" noChangeAspect="1" noMove="1" noResize="1" noEditPoints="1" noAdjustHandles="1" noChangeArrowheads="1" noChangeShapeType="1" noTextEdit="1"/>
              </p:cNvSpPr>
              <p:nvPr/>
            </p:nvSpPr>
            <p:spPr>
              <a:xfrm>
                <a:off x="7503148" y="3528511"/>
                <a:ext cx="2070631" cy="506292"/>
              </a:xfrm>
              <a:prstGeom prst="rect">
                <a:avLst/>
              </a:prstGeom>
              <a:blipFill>
                <a:blip r:embed="rId4"/>
                <a:stretch>
                  <a:fillRect t="-2439" b="-17073"/>
                </a:stretch>
              </a:blipFill>
            </p:spPr>
            <p:txBody>
              <a:bodyPr/>
              <a:lstStyle/>
              <a:p>
                <a:r>
                  <a:rPr lang="en-US">
                    <a:noFill/>
                  </a:rPr>
                  <a:t> </a:t>
                </a:r>
              </a:p>
            </p:txBody>
          </p:sp>
        </mc:Fallback>
      </mc:AlternateContent>
    </p:spTree>
    <p:extLst>
      <p:ext uri="{BB962C8B-B14F-4D97-AF65-F5344CB8AC3E}">
        <p14:creationId xmlns:p14="http://schemas.microsoft.com/office/powerpoint/2010/main" val="201576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6231</TotalTime>
  <Words>1080</Words>
  <Application>Microsoft Macintosh PowerPoint</Application>
  <PresentationFormat>Widescreen</PresentationFormat>
  <Paragraphs>171</Paragraphs>
  <Slides>27</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27</vt:i4>
      </vt:variant>
    </vt:vector>
  </HeadingPairs>
  <TitlesOfParts>
    <vt:vector size="33" baseType="lpstr">
      <vt:lpstr>Arial</vt:lpstr>
      <vt:lpstr>Calibri</vt:lpstr>
      <vt:lpstr>Calibri Light</vt:lpstr>
      <vt:lpstr>Cambria Math</vt:lpstr>
      <vt:lpstr>Office Theme</vt:lpstr>
      <vt:lpstr>NCStateU-horizontal-left-logo</vt:lpstr>
      <vt:lpstr>Nuclear Fuel Performance</vt:lpstr>
      <vt:lpstr>Last Time</vt:lpstr>
      <vt:lpstr>Mechanics</vt:lpstr>
      <vt:lpstr>Develop constitutive relations for thick-walled</vt:lpstr>
      <vt:lpstr>Small strain theory</vt:lpstr>
      <vt:lpstr>Stress within a pressurized cylinder that has thick walls (radius/thickness&lt;20)</vt:lpstr>
      <vt:lpstr>Develop equations for the stress within a pressurized cylinder with thick walls </vt:lpstr>
      <vt:lpstr>We now have an ODE so we can solve to get the stress</vt:lpstr>
      <vt:lpstr>Determine if a fuel rod will exceed its yield stress</vt:lpstr>
      <vt:lpstr>We’ve now solved this same problem assuming thin and thick-walled cylinders</vt:lpstr>
      <vt:lpstr>THERMO-Mechanics</vt:lpstr>
      <vt:lpstr>Thermal Expansion</vt:lpstr>
      <vt:lpstr>Thermal Expansion</vt:lpstr>
      <vt:lpstr>Thermal Expansion</vt:lpstr>
      <vt:lpstr>What is the stress in a thin constrained rod of length L when it is heated to ΔT?</vt:lpstr>
      <vt:lpstr>The large temperature gradient within a fuel pellet results in large thermal stresses</vt:lpstr>
      <vt:lpstr>Consider the constitutive relations plus T</vt:lpstr>
      <vt:lpstr>Consider a cylinder with thermal expansion but not pressure</vt:lpstr>
      <vt:lpstr>What is the hoop stress in the cladding?</vt:lpstr>
      <vt:lpstr>Where is hoop stress equal to zero?</vt:lpstr>
      <vt:lpstr>The linear temperature gradient across the cladding causes axial thermal stresses</vt:lpstr>
      <vt:lpstr>Same approach to the thermal stress in a fuel pellet</vt:lpstr>
      <vt:lpstr>Solve this stress ODE</vt:lpstr>
      <vt:lpstr>The fuel temperature gradient causes large thermal stresses</vt:lpstr>
      <vt:lpstr>Example</vt:lpstr>
      <vt:lpstr>How far do fuel cracks extend?</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 1 is in the books</dc:title>
  <dc:creator>Benjamin Beeler</dc:creator>
  <cp:lastModifiedBy>Benjamin Beeler</cp:lastModifiedBy>
  <cp:revision>82</cp:revision>
  <dcterms:created xsi:type="dcterms:W3CDTF">2020-02-03T20:17:36Z</dcterms:created>
  <dcterms:modified xsi:type="dcterms:W3CDTF">2025-01-30T14:32:55Z</dcterms:modified>
</cp:coreProperties>
</file>

<file path=docProps/thumbnail.jpeg>
</file>